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3" r:id="rId4"/>
    <p:sldId id="264" r:id="rId5"/>
    <p:sldId id="259" r:id="rId6"/>
    <p:sldId id="262" r:id="rId7"/>
    <p:sldId id="265" r:id="rId8"/>
    <p:sldId id="266" r:id="rId9"/>
    <p:sldId id="267" r:id="rId10"/>
    <p:sldId id="268" r:id="rId11"/>
    <p:sldId id="25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82" r:id="rId24"/>
    <p:sldId id="283" r:id="rId25"/>
    <p:sldId id="260" r:id="rId26"/>
    <p:sldId id="26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4" autoAdjust="0"/>
    <p:restoredTop sz="99157" autoAdjust="0"/>
  </p:normalViewPr>
  <p:slideViewPr>
    <p:cSldViewPr snapToGrid="0" snapToObjects="1" showGuides="1">
      <p:cViewPr varScale="1">
        <p:scale>
          <a:sx n="118" d="100"/>
          <a:sy n="118" d="100"/>
        </p:scale>
        <p:origin x="-7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yelan:Documents:Limnology%202010:Lab#3- Lake ice-off:IceOffLabDatasetsForStudent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yelan:Documents:Limnology%202010:Lab#3- Lake ice-off:IceOffLabDatasetsForStudent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Sunapee</c:v>
          </c:tx>
          <c:trendline>
            <c:trendlineType val="linear"/>
            <c:dispRSqr val="1"/>
            <c:dispEq val="1"/>
            <c:trendlineLbl>
              <c:layout>
                <c:manualLayout>
                  <c:x val="1.15690996371932E-2"/>
                  <c:y val="0.20420921049557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z="1400" baseline="0"/>
                      <a:t>y = -0.0815x + 271.93
R² = 0.11988</a:t>
                    </a:r>
                    <a:endParaRPr lang="en-US" sz="1400"/>
                  </a:p>
                </c:rich>
              </c:tx>
              <c:numFmt formatCode="General" sourceLinked="0"/>
            </c:trendlineLbl>
          </c:trendline>
          <c:xVal>
            <c:numRef>
              <c:f>Sunapee!$B$2:$B$141</c:f>
              <c:numCache>
                <c:formatCode>General</c:formatCode>
                <c:ptCount val="140"/>
                <c:pt idx="0">
                  <c:v>1869</c:v>
                </c:pt>
                <c:pt idx="1">
                  <c:v>1870</c:v>
                </c:pt>
                <c:pt idx="2">
                  <c:v>1871</c:v>
                </c:pt>
                <c:pt idx="3">
                  <c:v>1872</c:v>
                </c:pt>
                <c:pt idx="4">
                  <c:v>1873</c:v>
                </c:pt>
                <c:pt idx="5">
                  <c:v>1874</c:v>
                </c:pt>
                <c:pt idx="6">
                  <c:v>1875</c:v>
                </c:pt>
                <c:pt idx="7">
                  <c:v>1876</c:v>
                </c:pt>
                <c:pt idx="8">
                  <c:v>1877</c:v>
                </c:pt>
                <c:pt idx="9">
                  <c:v>1878</c:v>
                </c:pt>
                <c:pt idx="10">
                  <c:v>1879</c:v>
                </c:pt>
                <c:pt idx="11">
                  <c:v>1880</c:v>
                </c:pt>
                <c:pt idx="12">
                  <c:v>1881</c:v>
                </c:pt>
                <c:pt idx="13">
                  <c:v>1882</c:v>
                </c:pt>
                <c:pt idx="14">
                  <c:v>1883</c:v>
                </c:pt>
                <c:pt idx="15">
                  <c:v>1884</c:v>
                </c:pt>
                <c:pt idx="16">
                  <c:v>1885</c:v>
                </c:pt>
                <c:pt idx="17">
                  <c:v>1886</c:v>
                </c:pt>
                <c:pt idx="18">
                  <c:v>1887</c:v>
                </c:pt>
                <c:pt idx="19">
                  <c:v>1888</c:v>
                </c:pt>
                <c:pt idx="20">
                  <c:v>1889</c:v>
                </c:pt>
                <c:pt idx="21">
                  <c:v>1890</c:v>
                </c:pt>
                <c:pt idx="22">
                  <c:v>1891</c:v>
                </c:pt>
                <c:pt idx="23">
                  <c:v>1892</c:v>
                </c:pt>
                <c:pt idx="24">
                  <c:v>1893</c:v>
                </c:pt>
                <c:pt idx="25">
                  <c:v>1894</c:v>
                </c:pt>
                <c:pt idx="26">
                  <c:v>1895</c:v>
                </c:pt>
                <c:pt idx="27">
                  <c:v>1896</c:v>
                </c:pt>
                <c:pt idx="28">
                  <c:v>1897</c:v>
                </c:pt>
                <c:pt idx="29">
                  <c:v>1898</c:v>
                </c:pt>
                <c:pt idx="30">
                  <c:v>1899</c:v>
                </c:pt>
                <c:pt idx="31">
                  <c:v>1900</c:v>
                </c:pt>
                <c:pt idx="32">
                  <c:v>1901</c:v>
                </c:pt>
                <c:pt idx="33">
                  <c:v>1902</c:v>
                </c:pt>
                <c:pt idx="34">
                  <c:v>1903</c:v>
                </c:pt>
                <c:pt idx="35">
                  <c:v>1904</c:v>
                </c:pt>
                <c:pt idx="36">
                  <c:v>1905</c:v>
                </c:pt>
                <c:pt idx="37">
                  <c:v>1906</c:v>
                </c:pt>
                <c:pt idx="38">
                  <c:v>1907</c:v>
                </c:pt>
                <c:pt idx="39">
                  <c:v>1908</c:v>
                </c:pt>
                <c:pt idx="40">
                  <c:v>1909</c:v>
                </c:pt>
                <c:pt idx="41">
                  <c:v>1910</c:v>
                </c:pt>
                <c:pt idx="42">
                  <c:v>1911</c:v>
                </c:pt>
                <c:pt idx="43">
                  <c:v>1912</c:v>
                </c:pt>
                <c:pt idx="44">
                  <c:v>1913</c:v>
                </c:pt>
                <c:pt idx="45">
                  <c:v>1914</c:v>
                </c:pt>
                <c:pt idx="46">
                  <c:v>1915</c:v>
                </c:pt>
                <c:pt idx="47">
                  <c:v>1916</c:v>
                </c:pt>
                <c:pt idx="48">
                  <c:v>1917</c:v>
                </c:pt>
                <c:pt idx="49">
                  <c:v>1918</c:v>
                </c:pt>
                <c:pt idx="50">
                  <c:v>1919</c:v>
                </c:pt>
                <c:pt idx="51">
                  <c:v>1920</c:v>
                </c:pt>
                <c:pt idx="52">
                  <c:v>1921</c:v>
                </c:pt>
                <c:pt idx="53">
                  <c:v>1922</c:v>
                </c:pt>
                <c:pt idx="54">
                  <c:v>1923</c:v>
                </c:pt>
                <c:pt idx="55">
                  <c:v>1924</c:v>
                </c:pt>
                <c:pt idx="56">
                  <c:v>1925</c:v>
                </c:pt>
                <c:pt idx="57">
                  <c:v>1926</c:v>
                </c:pt>
                <c:pt idx="58">
                  <c:v>1927</c:v>
                </c:pt>
                <c:pt idx="59">
                  <c:v>1928</c:v>
                </c:pt>
                <c:pt idx="60">
                  <c:v>1929</c:v>
                </c:pt>
                <c:pt idx="61">
                  <c:v>1930</c:v>
                </c:pt>
                <c:pt idx="62">
                  <c:v>1931</c:v>
                </c:pt>
                <c:pt idx="63">
                  <c:v>1932</c:v>
                </c:pt>
                <c:pt idx="64">
                  <c:v>1933</c:v>
                </c:pt>
                <c:pt idx="65">
                  <c:v>1934</c:v>
                </c:pt>
                <c:pt idx="66">
                  <c:v>1935</c:v>
                </c:pt>
                <c:pt idx="67">
                  <c:v>1936</c:v>
                </c:pt>
                <c:pt idx="68">
                  <c:v>1937</c:v>
                </c:pt>
                <c:pt idx="69">
                  <c:v>1938</c:v>
                </c:pt>
                <c:pt idx="70">
                  <c:v>1939</c:v>
                </c:pt>
                <c:pt idx="71">
                  <c:v>1940</c:v>
                </c:pt>
                <c:pt idx="72">
                  <c:v>1941</c:v>
                </c:pt>
                <c:pt idx="73">
                  <c:v>1942</c:v>
                </c:pt>
                <c:pt idx="74">
                  <c:v>1943</c:v>
                </c:pt>
                <c:pt idx="75">
                  <c:v>1944</c:v>
                </c:pt>
                <c:pt idx="76">
                  <c:v>1945</c:v>
                </c:pt>
                <c:pt idx="77">
                  <c:v>1946</c:v>
                </c:pt>
                <c:pt idx="78">
                  <c:v>1947</c:v>
                </c:pt>
                <c:pt idx="79">
                  <c:v>1948</c:v>
                </c:pt>
                <c:pt idx="80">
                  <c:v>1949</c:v>
                </c:pt>
                <c:pt idx="81">
                  <c:v>1950</c:v>
                </c:pt>
                <c:pt idx="82">
                  <c:v>1951</c:v>
                </c:pt>
                <c:pt idx="83">
                  <c:v>1952</c:v>
                </c:pt>
                <c:pt idx="84">
                  <c:v>1953</c:v>
                </c:pt>
                <c:pt idx="85">
                  <c:v>1954</c:v>
                </c:pt>
                <c:pt idx="86">
                  <c:v>1955</c:v>
                </c:pt>
                <c:pt idx="87">
                  <c:v>1956</c:v>
                </c:pt>
                <c:pt idx="88">
                  <c:v>1957</c:v>
                </c:pt>
                <c:pt idx="89">
                  <c:v>1958</c:v>
                </c:pt>
                <c:pt idx="90">
                  <c:v>1959</c:v>
                </c:pt>
                <c:pt idx="91">
                  <c:v>1960</c:v>
                </c:pt>
                <c:pt idx="92">
                  <c:v>1961</c:v>
                </c:pt>
                <c:pt idx="93">
                  <c:v>1962</c:v>
                </c:pt>
                <c:pt idx="94">
                  <c:v>1963</c:v>
                </c:pt>
                <c:pt idx="95">
                  <c:v>1964</c:v>
                </c:pt>
                <c:pt idx="96">
                  <c:v>1965</c:v>
                </c:pt>
                <c:pt idx="97">
                  <c:v>1966</c:v>
                </c:pt>
                <c:pt idx="98">
                  <c:v>1967</c:v>
                </c:pt>
                <c:pt idx="99">
                  <c:v>1968</c:v>
                </c:pt>
                <c:pt idx="100">
                  <c:v>1969</c:v>
                </c:pt>
                <c:pt idx="101">
                  <c:v>1970</c:v>
                </c:pt>
                <c:pt idx="102">
                  <c:v>1971</c:v>
                </c:pt>
                <c:pt idx="103">
                  <c:v>1972</c:v>
                </c:pt>
                <c:pt idx="104">
                  <c:v>1973</c:v>
                </c:pt>
                <c:pt idx="105">
                  <c:v>1974</c:v>
                </c:pt>
                <c:pt idx="106">
                  <c:v>1975</c:v>
                </c:pt>
                <c:pt idx="107">
                  <c:v>1976</c:v>
                </c:pt>
                <c:pt idx="108">
                  <c:v>1977</c:v>
                </c:pt>
                <c:pt idx="109">
                  <c:v>1978</c:v>
                </c:pt>
                <c:pt idx="110">
                  <c:v>1979</c:v>
                </c:pt>
                <c:pt idx="111">
                  <c:v>1980</c:v>
                </c:pt>
                <c:pt idx="112">
                  <c:v>1981</c:v>
                </c:pt>
                <c:pt idx="113">
                  <c:v>1982</c:v>
                </c:pt>
                <c:pt idx="114">
                  <c:v>1983</c:v>
                </c:pt>
                <c:pt idx="115">
                  <c:v>1984</c:v>
                </c:pt>
                <c:pt idx="116">
                  <c:v>1985</c:v>
                </c:pt>
                <c:pt idx="117">
                  <c:v>1986</c:v>
                </c:pt>
                <c:pt idx="118">
                  <c:v>1987</c:v>
                </c:pt>
                <c:pt idx="119">
                  <c:v>1988</c:v>
                </c:pt>
                <c:pt idx="120">
                  <c:v>1989</c:v>
                </c:pt>
                <c:pt idx="121">
                  <c:v>1990</c:v>
                </c:pt>
                <c:pt idx="122">
                  <c:v>1991</c:v>
                </c:pt>
                <c:pt idx="123">
                  <c:v>1992</c:v>
                </c:pt>
                <c:pt idx="124">
                  <c:v>1993</c:v>
                </c:pt>
                <c:pt idx="125">
                  <c:v>1994</c:v>
                </c:pt>
                <c:pt idx="126">
                  <c:v>1995</c:v>
                </c:pt>
                <c:pt idx="127">
                  <c:v>1996</c:v>
                </c:pt>
                <c:pt idx="128">
                  <c:v>1997</c:v>
                </c:pt>
                <c:pt idx="129">
                  <c:v>1998</c:v>
                </c:pt>
                <c:pt idx="130">
                  <c:v>1999</c:v>
                </c:pt>
                <c:pt idx="131">
                  <c:v>2000</c:v>
                </c:pt>
                <c:pt idx="132">
                  <c:v>2001</c:v>
                </c:pt>
                <c:pt idx="133">
                  <c:v>2002</c:v>
                </c:pt>
                <c:pt idx="134">
                  <c:v>2003</c:v>
                </c:pt>
                <c:pt idx="135">
                  <c:v>2004</c:v>
                </c:pt>
                <c:pt idx="136">
                  <c:v>2005</c:v>
                </c:pt>
                <c:pt idx="137">
                  <c:v>2006</c:v>
                </c:pt>
                <c:pt idx="138">
                  <c:v>2007</c:v>
                </c:pt>
                <c:pt idx="139">
                  <c:v>2008</c:v>
                </c:pt>
              </c:numCache>
            </c:numRef>
          </c:xVal>
          <c:yVal>
            <c:numRef>
              <c:f>Sunapee!$C$2:$C$141</c:f>
              <c:numCache>
                <c:formatCode>General</c:formatCode>
                <c:ptCount val="140"/>
                <c:pt idx="0">
                  <c:v>130</c:v>
                </c:pt>
                <c:pt idx="1">
                  <c:v>130</c:v>
                </c:pt>
                <c:pt idx="2">
                  <c:v>102</c:v>
                </c:pt>
                <c:pt idx="3">
                  <c:v>124</c:v>
                </c:pt>
                <c:pt idx="4">
                  <c:v>126</c:v>
                </c:pt>
                <c:pt idx="5">
                  <c:v>129</c:v>
                </c:pt>
                <c:pt idx="6">
                  <c:v>132</c:v>
                </c:pt>
                <c:pt idx="7">
                  <c:v>132</c:v>
                </c:pt>
                <c:pt idx="8">
                  <c:v>115</c:v>
                </c:pt>
                <c:pt idx="9">
                  <c:v>108</c:v>
                </c:pt>
                <c:pt idx="10">
                  <c:v>132</c:v>
                </c:pt>
                <c:pt idx="11">
                  <c:v>111</c:v>
                </c:pt>
                <c:pt idx="12">
                  <c:v>126</c:v>
                </c:pt>
                <c:pt idx="13">
                  <c:v>119</c:v>
                </c:pt>
                <c:pt idx="14">
                  <c:v>127</c:v>
                </c:pt>
                <c:pt idx="15">
                  <c:v>123</c:v>
                </c:pt>
                <c:pt idx="16">
                  <c:v>120</c:v>
                </c:pt>
                <c:pt idx="17">
                  <c:v>114</c:v>
                </c:pt>
                <c:pt idx="18">
                  <c:v>127</c:v>
                </c:pt>
                <c:pt idx="19">
                  <c:v>135</c:v>
                </c:pt>
                <c:pt idx="20">
                  <c:v>110</c:v>
                </c:pt>
                <c:pt idx="21">
                  <c:v>116</c:v>
                </c:pt>
                <c:pt idx="22">
                  <c:v>114</c:v>
                </c:pt>
                <c:pt idx="23">
                  <c:v>107</c:v>
                </c:pt>
                <c:pt idx="24">
                  <c:v>133</c:v>
                </c:pt>
                <c:pt idx="25">
                  <c:v>109</c:v>
                </c:pt>
                <c:pt idx="26">
                  <c:v>120</c:v>
                </c:pt>
                <c:pt idx="27">
                  <c:v>119</c:v>
                </c:pt>
                <c:pt idx="28">
                  <c:v>119</c:v>
                </c:pt>
                <c:pt idx="29">
                  <c:v>108</c:v>
                </c:pt>
                <c:pt idx="30">
                  <c:v>123</c:v>
                </c:pt>
                <c:pt idx="31">
                  <c:v>120</c:v>
                </c:pt>
                <c:pt idx="32">
                  <c:v>114</c:v>
                </c:pt>
                <c:pt idx="33">
                  <c:v>102</c:v>
                </c:pt>
                <c:pt idx="34">
                  <c:v>95</c:v>
                </c:pt>
                <c:pt idx="35">
                  <c:v>122</c:v>
                </c:pt>
                <c:pt idx="36">
                  <c:v>115</c:v>
                </c:pt>
                <c:pt idx="37">
                  <c:v>119</c:v>
                </c:pt>
                <c:pt idx="38">
                  <c:v>121</c:v>
                </c:pt>
                <c:pt idx="39">
                  <c:v>117</c:v>
                </c:pt>
                <c:pt idx="40">
                  <c:v>112</c:v>
                </c:pt>
                <c:pt idx="41">
                  <c:v>96</c:v>
                </c:pt>
                <c:pt idx="42">
                  <c:v>122</c:v>
                </c:pt>
                <c:pt idx="43">
                  <c:v>117</c:v>
                </c:pt>
                <c:pt idx="44">
                  <c:v>107</c:v>
                </c:pt>
                <c:pt idx="45">
                  <c:v>121</c:v>
                </c:pt>
                <c:pt idx="46">
                  <c:v>110</c:v>
                </c:pt>
                <c:pt idx="47">
                  <c:v>122</c:v>
                </c:pt>
                <c:pt idx="48">
                  <c:v>127</c:v>
                </c:pt>
                <c:pt idx="49">
                  <c:v>116</c:v>
                </c:pt>
                <c:pt idx="50">
                  <c:v>104</c:v>
                </c:pt>
                <c:pt idx="51">
                  <c:v>120</c:v>
                </c:pt>
                <c:pt idx="52">
                  <c:v>88</c:v>
                </c:pt>
                <c:pt idx="53">
                  <c:v>96</c:v>
                </c:pt>
                <c:pt idx="54">
                  <c:v>117</c:v>
                </c:pt>
                <c:pt idx="55">
                  <c:v>110</c:v>
                </c:pt>
                <c:pt idx="56">
                  <c:v>116</c:v>
                </c:pt>
                <c:pt idx="57">
                  <c:v>124</c:v>
                </c:pt>
                <c:pt idx="58">
                  <c:v>110</c:v>
                </c:pt>
                <c:pt idx="59">
                  <c:v>121</c:v>
                </c:pt>
                <c:pt idx="60">
                  <c:v>104</c:v>
                </c:pt>
                <c:pt idx="61">
                  <c:v>107</c:v>
                </c:pt>
                <c:pt idx="62">
                  <c:v>106</c:v>
                </c:pt>
                <c:pt idx="63">
                  <c:v>117</c:v>
                </c:pt>
                <c:pt idx="64">
                  <c:v>120</c:v>
                </c:pt>
                <c:pt idx="65">
                  <c:v>114</c:v>
                </c:pt>
                <c:pt idx="66">
                  <c:v>115</c:v>
                </c:pt>
                <c:pt idx="67">
                  <c:v>105</c:v>
                </c:pt>
                <c:pt idx="68">
                  <c:v>122</c:v>
                </c:pt>
                <c:pt idx="69">
                  <c:v>108</c:v>
                </c:pt>
                <c:pt idx="70">
                  <c:v>127</c:v>
                </c:pt>
                <c:pt idx="71">
                  <c:v>128</c:v>
                </c:pt>
                <c:pt idx="72">
                  <c:v>108</c:v>
                </c:pt>
                <c:pt idx="73">
                  <c:v>109</c:v>
                </c:pt>
                <c:pt idx="74">
                  <c:v>123</c:v>
                </c:pt>
                <c:pt idx="75">
                  <c:v>122</c:v>
                </c:pt>
                <c:pt idx="76">
                  <c:v>91</c:v>
                </c:pt>
                <c:pt idx="77">
                  <c:v>88</c:v>
                </c:pt>
                <c:pt idx="78">
                  <c:v>117</c:v>
                </c:pt>
                <c:pt idx="79">
                  <c:v>99</c:v>
                </c:pt>
                <c:pt idx="80">
                  <c:v>96</c:v>
                </c:pt>
                <c:pt idx="81">
                  <c:v>116</c:v>
                </c:pt>
                <c:pt idx="82">
                  <c:v>110</c:v>
                </c:pt>
                <c:pt idx="83">
                  <c:v>111</c:v>
                </c:pt>
                <c:pt idx="84">
                  <c:v>99</c:v>
                </c:pt>
                <c:pt idx="85">
                  <c:v>106</c:v>
                </c:pt>
                <c:pt idx="86">
                  <c:v>112</c:v>
                </c:pt>
                <c:pt idx="87">
                  <c:v>127</c:v>
                </c:pt>
                <c:pt idx="88">
                  <c:v>110</c:v>
                </c:pt>
                <c:pt idx="89">
                  <c:v>114</c:v>
                </c:pt>
                <c:pt idx="90">
                  <c:v>116</c:v>
                </c:pt>
                <c:pt idx="91">
                  <c:v>115</c:v>
                </c:pt>
                <c:pt idx="92">
                  <c:v>123</c:v>
                </c:pt>
                <c:pt idx="93">
                  <c:v>116</c:v>
                </c:pt>
                <c:pt idx="94">
                  <c:v>110</c:v>
                </c:pt>
                <c:pt idx="95">
                  <c:v>119</c:v>
                </c:pt>
                <c:pt idx="96">
                  <c:v>118</c:v>
                </c:pt>
                <c:pt idx="97">
                  <c:v>116</c:v>
                </c:pt>
                <c:pt idx="98">
                  <c:v>118</c:v>
                </c:pt>
                <c:pt idx="99">
                  <c:v>105</c:v>
                </c:pt>
                <c:pt idx="100">
                  <c:v>116</c:v>
                </c:pt>
                <c:pt idx="101">
                  <c:v>121</c:v>
                </c:pt>
                <c:pt idx="102">
                  <c:v>125</c:v>
                </c:pt>
                <c:pt idx="103">
                  <c:v>127</c:v>
                </c:pt>
                <c:pt idx="104">
                  <c:v>109</c:v>
                </c:pt>
                <c:pt idx="105">
                  <c:v>110</c:v>
                </c:pt>
                <c:pt idx="106">
                  <c:v>125</c:v>
                </c:pt>
                <c:pt idx="107">
                  <c:v>107</c:v>
                </c:pt>
                <c:pt idx="108">
                  <c:v>109</c:v>
                </c:pt>
                <c:pt idx="109">
                  <c:v>121</c:v>
                </c:pt>
                <c:pt idx="110">
                  <c:v>118</c:v>
                </c:pt>
                <c:pt idx="111">
                  <c:v>111</c:v>
                </c:pt>
                <c:pt idx="112">
                  <c:v>99</c:v>
                </c:pt>
                <c:pt idx="113">
                  <c:v>118</c:v>
                </c:pt>
                <c:pt idx="114">
                  <c:v>106</c:v>
                </c:pt>
                <c:pt idx="115">
                  <c:v>112</c:v>
                </c:pt>
                <c:pt idx="116">
                  <c:v>106</c:v>
                </c:pt>
                <c:pt idx="117">
                  <c:v>105</c:v>
                </c:pt>
                <c:pt idx="118">
                  <c:v>103</c:v>
                </c:pt>
                <c:pt idx="119">
                  <c:v>107</c:v>
                </c:pt>
                <c:pt idx="120">
                  <c:v>111</c:v>
                </c:pt>
                <c:pt idx="121">
                  <c:v>106</c:v>
                </c:pt>
                <c:pt idx="122">
                  <c:v>98</c:v>
                </c:pt>
                <c:pt idx="123">
                  <c:v>114</c:v>
                </c:pt>
                <c:pt idx="124">
                  <c:v>112</c:v>
                </c:pt>
                <c:pt idx="125">
                  <c:v>110</c:v>
                </c:pt>
                <c:pt idx="126">
                  <c:v>104</c:v>
                </c:pt>
                <c:pt idx="127">
                  <c:v>117</c:v>
                </c:pt>
                <c:pt idx="128">
                  <c:v>114</c:v>
                </c:pt>
                <c:pt idx="129">
                  <c:v>103</c:v>
                </c:pt>
                <c:pt idx="130">
                  <c:v>103</c:v>
                </c:pt>
                <c:pt idx="131">
                  <c:v>100</c:v>
                </c:pt>
                <c:pt idx="132">
                  <c:v>123</c:v>
                </c:pt>
                <c:pt idx="133">
                  <c:v>102</c:v>
                </c:pt>
                <c:pt idx="134">
                  <c:v>117</c:v>
                </c:pt>
                <c:pt idx="135">
                  <c:v>109</c:v>
                </c:pt>
                <c:pt idx="136">
                  <c:v>109</c:v>
                </c:pt>
                <c:pt idx="137">
                  <c:v>107</c:v>
                </c:pt>
                <c:pt idx="138">
                  <c:v>114</c:v>
                </c:pt>
                <c:pt idx="139">
                  <c:v>114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242624"/>
        <c:axId val="87252992"/>
      </c:scatterChart>
      <c:valAx>
        <c:axId val="872426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7252992"/>
        <c:crosses val="autoZero"/>
        <c:crossBetween val="midCat"/>
      </c:valAx>
      <c:valAx>
        <c:axId val="87252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 Day of year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72426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3643593846544"/>
          <c:y val="4.7556829114573103E-2"/>
          <c:w val="0.844731697270236"/>
          <c:h val="0.76486503769404401"/>
        </c:manualLayout>
      </c:layout>
      <c:scatterChart>
        <c:scatterStyle val="smoothMarker"/>
        <c:varyColors val="0"/>
        <c:ser>
          <c:idx val="0"/>
          <c:order val="0"/>
          <c:tx>
            <c:v>Sunapee</c:v>
          </c:tx>
          <c:trendline>
            <c:trendlineType val="linear"/>
            <c:dispRSqr val="1"/>
            <c:dispEq val="1"/>
            <c:trendlineLbl>
              <c:layout>
                <c:manualLayout>
                  <c:x val="-0.25418970516009398"/>
                  <c:y val="0.419572789313165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z="1400" baseline="0" dirty="0" err="1"/>
                      <a:t>y</a:t>
                    </a:r>
                    <a:r>
                      <a:rPr lang="en-US" sz="1400" baseline="0" dirty="0"/>
                      <a:t> = -0.0815x + 271.93
R² = 0.11988</a:t>
                    </a:r>
                    <a:endParaRPr lang="en-US" sz="1400" dirty="0"/>
                  </a:p>
                </c:rich>
              </c:tx>
              <c:numFmt formatCode="General" sourceLinked="0"/>
            </c:trendlineLbl>
          </c:trendline>
          <c:xVal>
            <c:numRef>
              <c:f>Sunapee!$B$2:$B$141</c:f>
              <c:numCache>
                <c:formatCode>General</c:formatCode>
                <c:ptCount val="140"/>
                <c:pt idx="0">
                  <c:v>1869</c:v>
                </c:pt>
                <c:pt idx="1">
                  <c:v>1870</c:v>
                </c:pt>
                <c:pt idx="2">
                  <c:v>1871</c:v>
                </c:pt>
                <c:pt idx="3">
                  <c:v>1872</c:v>
                </c:pt>
                <c:pt idx="4">
                  <c:v>1873</c:v>
                </c:pt>
                <c:pt idx="5">
                  <c:v>1874</c:v>
                </c:pt>
                <c:pt idx="6">
                  <c:v>1875</c:v>
                </c:pt>
                <c:pt idx="7">
                  <c:v>1876</c:v>
                </c:pt>
                <c:pt idx="8">
                  <c:v>1877</c:v>
                </c:pt>
                <c:pt idx="9">
                  <c:v>1878</c:v>
                </c:pt>
                <c:pt idx="10">
                  <c:v>1879</c:v>
                </c:pt>
                <c:pt idx="11">
                  <c:v>1880</c:v>
                </c:pt>
                <c:pt idx="12">
                  <c:v>1881</c:v>
                </c:pt>
                <c:pt idx="13">
                  <c:v>1882</c:v>
                </c:pt>
                <c:pt idx="14">
                  <c:v>1883</c:v>
                </c:pt>
                <c:pt idx="15">
                  <c:v>1884</c:v>
                </c:pt>
                <c:pt idx="16">
                  <c:v>1885</c:v>
                </c:pt>
                <c:pt idx="17">
                  <c:v>1886</c:v>
                </c:pt>
                <c:pt idx="18">
                  <c:v>1887</c:v>
                </c:pt>
                <c:pt idx="19">
                  <c:v>1888</c:v>
                </c:pt>
                <c:pt idx="20">
                  <c:v>1889</c:v>
                </c:pt>
                <c:pt idx="21">
                  <c:v>1890</c:v>
                </c:pt>
                <c:pt idx="22">
                  <c:v>1891</c:v>
                </c:pt>
                <c:pt idx="23">
                  <c:v>1892</c:v>
                </c:pt>
                <c:pt idx="24">
                  <c:v>1893</c:v>
                </c:pt>
                <c:pt idx="25">
                  <c:v>1894</c:v>
                </c:pt>
                <c:pt idx="26">
                  <c:v>1895</c:v>
                </c:pt>
                <c:pt idx="27">
                  <c:v>1896</c:v>
                </c:pt>
                <c:pt idx="28">
                  <c:v>1897</c:v>
                </c:pt>
                <c:pt idx="29">
                  <c:v>1898</c:v>
                </c:pt>
                <c:pt idx="30">
                  <c:v>1899</c:v>
                </c:pt>
                <c:pt idx="31">
                  <c:v>1900</c:v>
                </c:pt>
                <c:pt idx="32">
                  <c:v>1901</c:v>
                </c:pt>
                <c:pt idx="33">
                  <c:v>1902</c:v>
                </c:pt>
                <c:pt idx="34">
                  <c:v>1903</c:v>
                </c:pt>
                <c:pt idx="35">
                  <c:v>1904</c:v>
                </c:pt>
                <c:pt idx="36">
                  <c:v>1905</c:v>
                </c:pt>
                <c:pt idx="37">
                  <c:v>1906</c:v>
                </c:pt>
                <c:pt idx="38">
                  <c:v>1907</c:v>
                </c:pt>
                <c:pt idx="39">
                  <c:v>1908</c:v>
                </c:pt>
                <c:pt idx="40">
                  <c:v>1909</c:v>
                </c:pt>
                <c:pt idx="41">
                  <c:v>1910</c:v>
                </c:pt>
                <c:pt idx="42">
                  <c:v>1911</c:v>
                </c:pt>
                <c:pt idx="43">
                  <c:v>1912</c:v>
                </c:pt>
                <c:pt idx="44">
                  <c:v>1913</c:v>
                </c:pt>
                <c:pt idx="45">
                  <c:v>1914</c:v>
                </c:pt>
                <c:pt idx="46">
                  <c:v>1915</c:v>
                </c:pt>
                <c:pt idx="47">
                  <c:v>1916</c:v>
                </c:pt>
                <c:pt idx="48">
                  <c:v>1917</c:v>
                </c:pt>
                <c:pt idx="49">
                  <c:v>1918</c:v>
                </c:pt>
                <c:pt idx="50">
                  <c:v>1919</c:v>
                </c:pt>
                <c:pt idx="51">
                  <c:v>1920</c:v>
                </c:pt>
                <c:pt idx="52">
                  <c:v>1921</c:v>
                </c:pt>
                <c:pt idx="53">
                  <c:v>1922</c:v>
                </c:pt>
                <c:pt idx="54">
                  <c:v>1923</c:v>
                </c:pt>
                <c:pt idx="55">
                  <c:v>1924</c:v>
                </c:pt>
                <c:pt idx="56">
                  <c:v>1925</c:v>
                </c:pt>
                <c:pt idx="57">
                  <c:v>1926</c:v>
                </c:pt>
                <c:pt idx="58">
                  <c:v>1927</c:v>
                </c:pt>
                <c:pt idx="59">
                  <c:v>1928</c:v>
                </c:pt>
                <c:pt idx="60">
                  <c:v>1929</c:v>
                </c:pt>
                <c:pt idx="61">
                  <c:v>1930</c:v>
                </c:pt>
                <c:pt idx="62">
                  <c:v>1931</c:v>
                </c:pt>
                <c:pt idx="63">
                  <c:v>1932</c:v>
                </c:pt>
                <c:pt idx="64">
                  <c:v>1933</c:v>
                </c:pt>
                <c:pt idx="65">
                  <c:v>1934</c:v>
                </c:pt>
                <c:pt idx="66">
                  <c:v>1935</c:v>
                </c:pt>
                <c:pt idx="67">
                  <c:v>1936</c:v>
                </c:pt>
                <c:pt idx="68">
                  <c:v>1937</c:v>
                </c:pt>
                <c:pt idx="69">
                  <c:v>1938</c:v>
                </c:pt>
                <c:pt idx="70">
                  <c:v>1939</c:v>
                </c:pt>
                <c:pt idx="71">
                  <c:v>1940</c:v>
                </c:pt>
                <c:pt idx="72">
                  <c:v>1941</c:v>
                </c:pt>
                <c:pt idx="73">
                  <c:v>1942</c:v>
                </c:pt>
                <c:pt idx="74">
                  <c:v>1943</c:v>
                </c:pt>
                <c:pt idx="75">
                  <c:v>1944</c:v>
                </c:pt>
                <c:pt idx="76">
                  <c:v>1945</c:v>
                </c:pt>
                <c:pt idx="77">
                  <c:v>1946</c:v>
                </c:pt>
                <c:pt idx="78">
                  <c:v>1947</c:v>
                </c:pt>
                <c:pt idx="79">
                  <c:v>1948</c:v>
                </c:pt>
                <c:pt idx="80">
                  <c:v>1949</c:v>
                </c:pt>
                <c:pt idx="81">
                  <c:v>1950</c:v>
                </c:pt>
                <c:pt idx="82">
                  <c:v>1951</c:v>
                </c:pt>
                <c:pt idx="83">
                  <c:v>1952</c:v>
                </c:pt>
                <c:pt idx="84">
                  <c:v>1953</c:v>
                </c:pt>
                <c:pt idx="85">
                  <c:v>1954</c:v>
                </c:pt>
                <c:pt idx="86">
                  <c:v>1955</c:v>
                </c:pt>
                <c:pt idx="87">
                  <c:v>1956</c:v>
                </c:pt>
                <c:pt idx="88">
                  <c:v>1957</c:v>
                </c:pt>
                <c:pt idx="89">
                  <c:v>1958</c:v>
                </c:pt>
                <c:pt idx="90">
                  <c:v>1959</c:v>
                </c:pt>
                <c:pt idx="91">
                  <c:v>1960</c:v>
                </c:pt>
                <c:pt idx="92">
                  <c:v>1961</c:v>
                </c:pt>
                <c:pt idx="93">
                  <c:v>1962</c:v>
                </c:pt>
                <c:pt idx="94">
                  <c:v>1963</c:v>
                </c:pt>
                <c:pt idx="95">
                  <c:v>1964</c:v>
                </c:pt>
                <c:pt idx="96">
                  <c:v>1965</c:v>
                </c:pt>
                <c:pt idx="97">
                  <c:v>1966</c:v>
                </c:pt>
                <c:pt idx="98">
                  <c:v>1967</c:v>
                </c:pt>
                <c:pt idx="99">
                  <c:v>1968</c:v>
                </c:pt>
                <c:pt idx="100">
                  <c:v>1969</c:v>
                </c:pt>
                <c:pt idx="101">
                  <c:v>1970</c:v>
                </c:pt>
                <c:pt idx="102">
                  <c:v>1971</c:v>
                </c:pt>
                <c:pt idx="103">
                  <c:v>1972</c:v>
                </c:pt>
                <c:pt idx="104">
                  <c:v>1973</c:v>
                </c:pt>
                <c:pt idx="105">
                  <c:v>1974</c:v>
                </c:pt>
                <c:pt idx="106">
                  <c:v>1975</c:v>
                </c:pt>
                <c:pt idx="107">
                  <c:v>1976</c:v>
                </c:pt>
                <c:pt idx="108">
                  <c:v>1977</c:v>
                </c:pt>
                <c:pt idx="109">
                  <c:v>1978</c:v>
                </c:pt>
                <c:pt idx="110">
                  <c:v>1979</c:v>
                </c:pt>
                <c:pt idx="111">
                  <c:v>1980</c:v>
                </c:pt>
                <c:pt idx="112">
                  <c:v>1981</c:v>
                </c:pt>
                <c:pt idx="113">
                  <c:v>1982</c:v>
                </c:pt>
                <c:pt idx="114">
                  <c:v>1983</c:v>
                </c:pt>
                <c:pt idx="115">
                  <c:v>1984</c:v>
                </c:pt>
                <c:pt idx="116">
                  <c:v>1985</c:v>
                </c:pt>
                <c:pt idx="117">
                  <c:v>1986</c:v>
                </c:pt>
                <c:pt idx="118">
                  <c:v>1987</c:v>
                </c:pt>
                <c:pt idx="119">
                  <c:v>1988</c:v>
                </c:pt>
                <c:pt idx="120">
                  <c:v>1989</c:v>
                </c:pt>
                <c:pt idx="121">
                  <c:v>1990</c:v>
                </c:pt>
                <c:pt idx="122">
                  <c:v>1991</c:v>
                </c:pt>
                <c:pt idx="123">
                  <c:v>1992</c:v>
                </c:pt>
                <c:pt idx="124">
                  <c:v>1993</c:v>
                </c:pt>
                <c:pt idx="125">
                  <c:v>1994</c:v>
                </c:pt>
                <c:pt idx="126">
                  <c:v>1995</c:v>
                </c:pt>
                <c:pt idx="127">
                  <c:v>1996</c:v>
                </c:pt>
                <c:pt idx="128">
                  <c:v>1997</c:v>
                </c:pt>
                <c:pt idx="129">
                  <c:v>1998</c:v>
                </c:pt>
                <c:pt idx="130">
                  <c:v>1999</c:v>
                </c:pt>
                <c:pt idx="131">
                  <c:v>2000</c:v>
                </c:pt>
                <c:pt idx="132">
                  <c:v>2001</c:v>
                </c:pt>
                <c:pt idx="133">
                  <c:v>2002</c:v>
                </c:pt>
                <c:pt idx="134">
                  <c:v>2003</c:v>
                </c:pt>
                <c:pt idx="135">
                  <c:v>2004</c:v>
                </c:pt>
                <c:pt idx="136">
                  <c:v>2005</c:v>
                </c:pt>
                <c:pt idx="137">
                  <c:v>2006</c:v>
                </c:pt>
                <c:pt idx="138">
                  <c:v>2007</c:v>
                </c:pt>
                <c:pt idx="139">
                  <c:v>2008</c:v>
                </c:pt>
              </c:numCache>
            </c:numRef>
          </c:xVal>
          <c:yVal>
            <c:numRef>
              <c:f>Sunapee!$C$2:$C$141</c:f>
              <c:numCache>
                <c:formatCode>General</c:formatCode>
                <c:ptCount val="140"/>
                <c:pt idx="0">
                  <c:v>130</c:v>
                </c:pt>
                <c:pt idx="1">
                  <c:v>130</c:v>
                </c:pt>
                <c:pt idx="2">
                  <c:v>102</c:v>
                </c:pt>
                <c:pt idx="3">
                  <c:v>124</c:v>
                </c:pt>
                <c:pt idx="4">
                  <c:v>126</c:v>
                </c:pt>
                <c:pt idx="5">
                  <c:v>129</c:v>
                </c:pt>
                <c:pt idx="6">
                  <c:v>132</c:v>
                </c:pt>
                <c:pt idx="7">
                  <c:v>132</c:v>
                </c:pt>
                <c:pt idx="8">
                  <c:v>115</c:v>
                </c:pt>
                <c:pt idx="9">
                  <c:v>108</c:v>
                </c:pt>
                <c:pt idx="10">
                  <c:v>132</c:v>
                </c:pt>
                <c:pt idx="11">
                  <c:v>111</c:v>
                </c:pt>
                <c:pt idx="12">
                  <c:v>126</c:v>
                </c:pt>
                <c:pt idx="13">
                  <c:v>119</c:v>
                </c:pt>
                <c:pt idx="14">
                  <c:v>127</c:v>
                </c:pt>
                <c:pt idx="15">
                  <c:v>123</c:v>
                </c:pt>
                <c:pt idx="16">
                  <c:v>120</c:v>
                </c:pt>
                <c:pt idx="17">
                  <c:v>114</c:v>
                </c:pt>
                <c:pt idx="18">
                  <c:v>127</c:v>
                </c:pt>
                <c:pt idx="19">
                  <c:v>135</c:v>
                </c:pt>
                <c:pt idx="20">
                  <c:v>110</c:v>
                </c:pt>
                <c:pt idx="21">
                  <c:v>116</c:v>
                </c:pt>
                <c:pt idx="22">
                  <c:v>114</c:v>
                </c:pt>
                <c:pt idx="23">
                  <c:v>107</c:v>
                </c:pt>
                <c:pt idx="24">
                  <c:v>133</c:v>
                </c:pt>
                <c:pt idx="25">
                  <c:v>109</c:v>
                </c:pt>
                <c:pt idx="26">
                  <c:v>120</c:v>
                </c:pt>
                <c:pt idx="27">
                  <c:v>119</c:v>
                </c:pt>
                <c:pt idx="28">
                  <c:v>119</c:v>
                </c:pt>
                <c:pt idx="29">
                  <c:v>108</c:v>
                </c:pt>
                <c:pt idx="30">
                  <c:v>123</c:v>
                </c:pt>
                <c:pt idx="31">
                  <c:v>120</c:v>
                </c:pt>
                <c:pt idx="32">
                  <c:v>114</c:v>
                </c:pt>
                <c:pt idx="33">
                  <c:v>102</c:v>
                </c:pt>
                <c:pt idx="34">
                  <c:v>95</c:v>
                </c:pt>
                <c:pt idx="35">
                  <c:v>122</c:v>
                </c:pt>
                <c:pt idx="36">
                  <c:v>115</c:v>
                </c:pt>
                <c:pt idx="37">
                  <c:v>119</c:v>
                </c:pt>
                <c:pt idx="38">
                  <c:v>121</c:v>
                </c:pt>
                <c:pt idx="39">
                  <c:v>117</c:v>
                </c:pt>
                <c:pt idx="40">
                  <c:v>112</c:v>
                </c:pt>
                <c:pt idx="41">
                  <c:v>96</c:v>
                </c:pt>
                <c:pt idx="42">
                  <c:v>122</c:v>
                </c:pt>
                <c:pt idx="43">
                  <c:v>117</c:v>
                </c:pt>
                <c:pt idx="44">
                  <c:v>107</c:v>
                </c:pt>
                <c:pt idx="45">
                  <c:v>121</c:v>
                </c:pt>
                <c:pt idx="46">
                  <c:v>110</c:v>
                </c:pt>
                <c:pt idx="47">
                  <c:v>122</c:v>
                </c:pt>
                <c:pt idx="48">
                  <c:v>127</c:v>
                </c:pt>
                <c:pt idx="49">
                  <c:v>116</c:v>
                </c:pt>
                <c:pt idx="50">
                  <c:v>104</c:v>
                </c:pt>
                <c:pt idx="51">
                  <c:v>120</c:v>
                </c:pt>
                <c:pt idx="52">
                  <c:v>88</c:v>
                </c:pt>
                <c:pt idx="53">
                  <c:v>96</c:v>
                </c:pt>
                <c:pt idx="54">
                  <c:v>117</c:v>
                </c:pt>
                <c:pt idx="55">
                  <c:v>110</c:v>
                </c:pt>
                <c:pt idx="56">
                  <c:v>116</c:v>
                </c:pt>
                <c:pt idx="57">
                  <c:v>124</c:v>
                </c:pt>
                <c:pt idx="58">
                  <c:v>110</c:v>
                </c:pt>
                <c:pt idx="59">
                  <c:v>121</c:v>
                </c:pt>
                <c:pt idx="60">
                  <c:v>104</c:v>
                </c:pt>
                <c:pt idx="61">
                  <c:v>107</c:v>
                </c:pt>
                <c:pt idx="62">
                  <c:v>106</c:v>
                </c:pt>
                <c:pt idx="63">
                  <c:v>117</c:v>
                </c:pt>
                <c:pt idx="64">
                  <c:v>120</c:v>
                </c:pt>
                <c:pt idx="65">
                  <c:v>114</c:v>
                </c:pt>
                <c:pt idx="66">
                  <c:v>115</c:v>
                </c:pt>
                <c:pt idx="67">
                  <c:v>105</c:v>
                </c:pt>
                <c:pt idx="68">
                  <c:v>122</c:v>
                </c:pt>
                <c:pt idx="69">
                  <c:v>108</c:v>
                </c:pt>
                <c:pt idx="70">
                  <c:v>127</c:v>
                </c:pt>
                <c:pt idx="71">
                  <c:v>128</c:v>
                </c:pt>
                <c:pt idx="72">
                  <c:v>108</c:v>
                </c:pt>
                <c:pt idx="73">
                  <c:v>109</c:v>
                </c:pt>
                <c:pt idx="74">
                  <c:v>123</c:v>
                </c:pt>
                <c:pt idx="75">
                  <c:v>122</c:v>
                </c:pt>
                <c:pt idx="76">
                  <c:v>91</c:v>
                </c:pt>
                <c:pt idx="77">
                  <c:v>88</c:v>
                </c:pt>
                <c:pt idx="78">
                  <c:v>117</c:v>
                </c:pt>
                <c:pt idx="79">
                  <c:v>99</c:v>
                </c:pt>
                <c:pt idx="80">
                  <c:v>96</c:v>
                </c:pt>
                <c:pt idx="81">
                  <c:v>116</c:v>
                </c:pt>
                <c:pt idx="82">
                  <c:v>110</c:v>
                </c:pt>
                <c:pt idx="83">
                  <c:v>111</c:v>
                </c:pt>
                <c:pt idx="84">
                  <c:v>99</c:v>
                </c:pt>
                <c:pt idx="85">
                  <c:v>106</c:v>
                </c:pt>
                <c:pt idx="86">
                  <c:v>112</c:v>
                </c:pt>
                <c:pt idx="87">
                  <c:v>127</c:v>
                </c:pt>
                <c:pt idx="88">
                  <c:v>110</c:v>
                </c:pt>
                <c:pt idx="89">
                  <c:v>114</c:v>
                </c:pt>
                <c:pt idx="90">
                  <c:v>116</c:v>
                </c:pt>
                <c:pt idx="91">
                  <c:v>115</c:v>
                </c:pt>
                <c:pt idx="92">
                  <c:v>123</c:v>
                </c:pt>
                <c:pt idx="93">
                  <c:v>116</c:v>
                </c:pt>
                <c:pt idx="94">
                  <c:v>110</c:v>
                </c:pt>
                <c:pt idx="95">
                  <c:v>119</c:v>
                </c:pt>
                <c:pt idx="96">
                  <c:v>118</c:v>
                </c:pt>
                <c:pt idx="97">
                  <c:v>116</c:v>
                </c:pt>
                <c:pt idx="98">
                  <c:v>118</c:v>
                </c:pt>
                <c:pt idx="99">
                  <c:v>105</c:v>
                </c:pt>
                <c:pt idx="100">
                  <c:v>116</c:v>
                </c:pt>
                <c:pt idx="101">
                  <c:v>121</c:v>
                </c:pt>
                <c:pt idx="102">
                  <c:v>125</c:v>
                </c:pt>
                <c:pt idx="103">
                  <c:v>127</c:v>
                </c:pt>
                <c:pt idx="104">
                  <c:v>109</c:v>
                </c:pt>
                <c:pt idx="105">
                  <c:v>110</c:v>
                </c:pt>
                <c:pt idx="106">
                  <c:v>125</c:v>
                </c:pt>
                <c:pt idx="107">
                  <c:v>107</c:v>
                </c:pt>
                <c:pt idx="108">
                  <c:v>109</c:v>
                </c:pt>
                <c:pt idx="109">
                  <c:v>121</c:v>
                </c:pt>
                <c:pt idx="110">
                  <c:v>118</c:v>
                </c:pt>
                <c:pt idx="111">
                  <c:v>111</c:v>
                </c:pt>
                <c:pt idx="112">
                  <c:v>99</c:v>
                </c:pt>
                <c:pt idx="113">
                  <c:v>118</c:v>
                </c:pt>
                <c:pt idx="114">
                  <c:v>106</c:v>
                </c:pt>
                <c:pt idx="115">
                  <c:v>112</c:v>
                </c:pt>
                <c:pt idx="116">
                  <c:v>106</c:v>
                </c:pt>
                <c:pt idx="117">
                  <c:v>105</c:v>
                </c:pt>
                <c:pt idx="118">
                  <c:v>103</c:v>
                </c:pt>
                <c:pt idx="119">
                  <c:v>107</c:v>
                </c:pt>
                <c:pt idx="120">
                  <c:v>111</c:v>
                </c:pt>
                <c:pt idx="121">
                  <c:v>106</c:v>
                </c:pt>
                <c:pt idx="122">
                  <c:v>98</c:v>
                </c:pt>
                <c:pt idx="123">
                  <c:v>114</c:v>
                </c:pt>
                <c:pt idx="124">
                  <c:v>112</c:v>
                </c:pt>
                <c:pt idx="125">
                  <c:v>110</c:v>
                </c:pt>
                <c:pt idx="126">
                  <c:v>104</c:v>
                </c:pt>
                <c:pt idx="127">
                  <c:v>117</c:v>
                </c:pt>
                <c:pt idx="128">
                  <c:v>114</c:v>
                </c:pt>
                <c:pt idx="129">
                  <c:v>103</c:v>
                </c:pt>
                <c:pt idx="130">
                  <c:v>103</c:v>
                </c:pt>
                <c:pt idx="131">
                  <c:v>100</c:v>
                </c:pt>
                <c:pt idx="132">
                  <c:v>123</c:v>
                </c:pt>
                <c:pt idx="133">
                  <c:v>102</c:v>
                </c:pt>
                <c:pt idx="134">
                  <c:v>117</c:v>
                </c:pt>
                <c:pt idx="135">
                  <c:v>109</c:v>
                </c:pt>
                <c:pt idx="136">
                  <c:v>109</c:v>
                </c:pt>
                <c:pt idx="137">
                  <c:v>107</c:v>
                </c:pt>
                <c:pt idx="138">
                  <c:v>114</c:v>
                </c:pt>
                <c:pt idx="139">
                  <c:v>114</c:v>
                </c:pt>
              </c:numCache>
            </c:numRef>
          </c:yVal>
          <c:smooth val="1"/>
        </c:ser>
        <c:ser>
          <c:idx val="1"/>
          <c:order val="1"/>
          <c:tx>
            <c:v>pre-1970</c:v>
          </c:tx>
          <c:trendline>
            <c:trendlineType val="linear"/>
            <c:dispRSqr val="1"/>
            <c:dispEq val="1"/>
            <c:trendlineLbl>
              <c:layout>
                <c:manualLayout>
                  <c:x val="-0.117366403143269"/>
                  <c:y val="-0.1746914135007240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300"/>
                  </a:pPr>
                  <a:endParaRPr lang="en-US"/>
                </a:p>
              </c:txPr>
            </c:trendlineLbl>
          </c:trendline>
          <c:xVal>
            <c:numRef>
              <c:f>Sunapee!$B$2:$B$102</c:f>
              <c:numCache>
                <c:formatCode>General</c:formatCode>
                <c:ptCount val="101"/>
                <c:pt idx="0">
                  <c:v>1869</c:v>
                </c:pt>
                <c:pt idx="1">
                  <c:v>1870</c:v>
                </c:pt>
                <c:pt idx="2">
                  <c:v>1871</c:v>
                </c:pt>
                <c:pt idx="3">
                  <c:v>1872</c:v>
                </c:pt>
                <c:pt idx="4">
                  <c:v>1873</c:v>
                </c:pt>
                <c:pt idx="5">
                  <c:v>1874</c:v>
                </c:pt>
                <c:pt idx="6">
                  <c:v>1875</c:v>
                </c:pt>
                <c:pt idx="7">
                  <c:v>1876</c:v>
                </c:pt>
                <c:pt idx="8">
                  <c:v>1877</c:v>
                </c:pt>
                <c:pt idx="9">
                  <c:v>1878</c:v>
                </c:pt>
                <c:pt idx="10">
                  <c:v>1879</c:v>
                </c:pt>
                <c:pt idx="11">
                  <c:v>1880</c:v>
                </c:pt>
                <c:pt idx="12">
                  <c:v>1881</c:v>
                </c:pt>
                <c:pt idx="13">
                  <c:v>1882</c:v>
                </c:pt>
                <c:pt idx="14">
                  <c:v>1883</c:v>
                </c:pt>
                <c:pt idx="15">
                  <c:v>1884</c:v>
                </c:pt>
                <c:pt idx="16">
                  <c:v>1885</c:v>
                </c:pt>
                <c:pt idx="17">
                  <c:v>1886</c:v>
                </c:pt>
                <c:pt idx="18">
                  <c:v>1887</c:v>
                </c:pt>
                <c:pt idx="19">
                  <c:v>1888</c:v>
                </c:pt>
                <c:pt idx="20">
                  <c:v>1889</c:v>
                </c:pt>
                <c:pt idx="21">
                  <c:v>1890</c:v>
                </c:pt>
                <c:pt idx="22">
                  <c:v>1891</c:v>
                </c:pt>
                <c:pt idx="23">
                  <c:v>1892</c:v>
                </c:pt>
                <c:pt idx="24">
                  <c:v>1893</c:v>
                </c:pt>
                <c:pt idx="25">
                  <c:v>1894</c:v>
                </c:pt>
                <c:pt idx="26">
                  <c:v>1895</c:v>
                </c:pt>
                <c:pt idx="27">
                  <c:v>1896</c:v>
                </c:pt>
                <c:pt idx="28">
                  <c:v>1897</c:v>
                </c:pt>
                <c:pt idx="29">
                  <c:v>1898</c:v>
                </c:pt>
                <c:pt idx="30">
                  <c:v>1899</c:v>
                </c:pt>
                <c:pt idx="31">
                  <c:v>1900</c:v>
                </c:pt>
                <c:pt idx="32">
                  <c:v>1901</c:v>
                </c:pt>
                <c:pt idx="33">
                  <c:v>1902</c:v>
                </c:pt>
                <c:pt idx="34">
                  <c:v>1903</c:v>
                </c:pt>
                <c:pt idx="35">
                  <c:v>1904</c:v>
                </c:pt>
                <c:pt idx="36">
                  <c:v>1905</c:v>
                </c:pt>
                <c:pt idx="37">
                  <c:v>1906</c:v>
                </c:pt>
                <c:pt idx="38">
                  <c:v>1907</c:v>
                </c:pt>
                <c:pt idx="39">
                  <c:v>1908</c:v>
                </c:pt>
                <c:pt idx="40">
                  <c:v>1909</c:v>
                </c:pt>
                <c:pt idx="41">
                  <c:v>1910</c:v>
                </c:pt>
                <c:pt idx="42">
                  <c:v>1911</c:v>
                </c:pt>
                <c:pt idx="43">
                  <c:v>1912</c:v>
                </c:pt>
                <c:pt idx="44">
                  <c:v>1913</c:v>
                </c:pt>
                <c:pt idx="45">
                  <c:v>1914</c:v>
                </c:pt>
                <c:pt idx="46">
                  <c:v>1915</c:v>
                </c:pt>
                <c:pt idx="47">
                  <c:v>1916</c:v>
                </c:pt>
                <c:pt idx="48">
                  <c:v>1917</c:v>
                </c:pt>
                <c:pt idx="49">
                  <c:v>1918</c:v>
                </c:pt>
                <c:pt idx="50">
                  <c:v>1919</c:v>
                </c:pt>
                <c:pt idx="51">
                  <c:v>1920</c:v>
                </c:pt>
                <c:pt idx="52">
                  <c:v>1921</c:v>
                </c:pt>
                <c:pt idx="53">
                  <c:v>1922</c:v>
                </c:pt>
                <c:pt idx="54">
                  <c:v>1923</c:v>
                </c:pt>
                <c:pt idx="55">
                  <c:v>1924</c:v>
                </c:pt>
                <c:pt idx="56">
                  <c:v>1925</c:v>
                </c:pt>
                <c:pt idx="57">
                  <c:v>1926</c:v>
                </c:pt>
                <c:pt idx="58">
                  <c:v>1927</c:v>
                </c:pt>
                <c:pt idx="59">
                  <c:v>1928</c:v>
                </c:pt>
                <c:pt idx="60">
                  <c:v>1929</c:v>
                </c:pt>
                <c:pt idx="61">
                  <c:v>1930</c:v>
                </c:pt>
                <c:pt idx="62">
                  <c:v>1931</c:v>
                </c:pt>
                <c:pt idx="63">
                  <c:v>1932</c:v>
                </c:pt>
                <c:pt idx="64">
                  <c:v>1933</c:v>
                </c:pt>
                <c:pt idx="65">
                  <c:v>1934</c:v>
                </c:pt>
                <c:pt idx="66">
                  <c:v>1935</c:v>
                </c:pt>
                <c:pt idx="67">
                  <c:v>1936</c:v>
                </c:pt>
                <c:pt idx="68">
                  <c:v>1937</c:v>
                </c:pt>
                <c:pt idx="69">
                  <c:v>1938</c:v>
                </c:pt>
                <c:pt idx="70">
                  <c:v>1939</c:v>
                </c:pt>
                <c:pt idx="71">
                  <c:v>1940</c:v>
                </c:pt>
                <c:pt idx="72">
                  <c:v>1941</c:v>
                </c:pt>
                <c:pt idx="73">
                  <c:v>1942</c:v>
                </c:pt>
                <c:pt idx="74">
                  <c:v>1943</c:v>
                </c:pt>
                <c:pt idx="75">
                  <c:v>1944</c:v>
                </c:pt>
                <c:pt idx="76">
                  <c:v>1945</c:v>
                </c:pt>
                <c:pt idx="77">
                  <c:v>1946</c:v>
                </c:pt>
                <c:pt idx="78">
                  <c:v>1947</c:v>
                </c:pt>
                <c:pt idx="79">
                  <c:v>1948</c:v>
                </c:pt>
                <c:pt idx="80">
                  <c:v>1949</c:v>
                </c:pt>
                <c:pt idx="81">
                  <c:v>1950</c:v>
                </c:pt>
                <c:pt idx="82">
                  <c:v>1951</c:v>
                </c:pt>
                <c:pt idx="83">
                  <c:v>1952</c:v>
                </c:pt>
                <c:pt idx="84">
                  <c:v>1953</c:v>
                </c:pt>
                <c:pt idx="85">
                  <c:v>1954</c:v>
                </c:pt>
                <c:pt idx="86">
                  <c:v>1955</c:v>
                </c:pt>
                <c:pt idx="87">
                  <c:v>1956</c:v>
                </c:pt>
                <c:pt idx="88">
                  <c:v>1957</c:v>
                </c:pt>
                <c:pt idx="89">
                  <c:v>1958</c:v>
                </c:pt>
                <c:pt idx="90">
                  <c:v>1959</c:v>
                </c:pt>
                <c:pt idx="91">
                  <c:v>1960</c:v>
                </c:pt>
                <c:pt idx="92">
                  <c:v>1961</c:v>
                </c:pt>
                <c:pt idx="93">
                  <c:v>1962</c:v>
                </c:pt>
                <c:pt idx="94">
                  <c:v>1963</c:v>
                </c:pt>
                <c:pt idx="95">
                  <c:v>1964</c:v>
                </c:pt>
                <c:pt idx="96">
                  <c:v>1965</c:v>
                </c:pt>
                <c:pt idx="97">
                  <c:v>1966</c:v>
                </c:pt>
                <c:pt idx="98">
                  <c:v>1967</c:v>
                </c:pt>
                <c:pt idx="99">
                  <c:v>1968</c:v>
                </c:pt>
                <c:pt idx="100">
                  <c:v>1969</c:v>
                </c:pt>
              </c:numCache>
            </c:numRef>
          </c:xVal>
          <c:yVal>
            <c:numRef>
              <c:f>Sunapee!$C$2:$C$102</c:f>
              <c:numCache>
                <c:formatCode>General</c:formatCode>
                <c:ptCount val="101"/>
                <c:pt idx="0">
                  <c:v>130</c:v>
                </c:pt>
                <c:pt idx="1">
                  <c:v>130</c:v>
                </c:pt>
                <c:pt idx="2">
                  <c:v>102</c:v>
                </c:pt>
                <c:pt idx="3">
                  <c:v>124</c:v>
                </c:pt>
                <c:pt idx="4">
                  <c:v>126</c:v>
                </c:pt>
                <c:pt idx="5">
                  <c:v>129</c:v>
                </c:pt>
                <c:pt idx="6">
                  <c:v>132</c:v>
                </c:pt>
                <c:pt idx="7">
                  <c:v>132</c:v>
                </c:pt>
                <c:pt idx="8">
                  <c:v>115</c:v>
                </c:pt>
                <c:pt idx="9">
                  <c:v>108</c:v>
                </c:pt>
                <c:pt idx="10">
                  <c:v>132</c:v>
                </c:pt>
                <c:pt idx="11">
                  <c:v>111</c:v>
                </c:pt>
                <c:pt idx="12">
                  <c:v>126</c:v>
                </c:pt>
                <c:pt idx="13">
                  <c:v>119</c:v>
                </c:pt>
                <c:pt idx="14">
                  <c:v>127</c:v>
                </c:pt>
                <c:pt idx="15">
                  <c:v>123</c:v>
                </c:pt>
                <c:pt idx="16">
                  <c:v>120</c:v>
                </c:pt>
                <c:pt idx="17">
                  <c:v>114</c:v>
                </c:pt>
                <c:pt idx="18">
                  <c:v>127</c:v>
                </c:pt>
                <c:pt idx="19">
                  <c:v>135</c:v>
                </c:pt>
                <c:pt idx="20">
                  <c:v>110</c:v>
                </c:pt>
                <c:pt idx="21">
                  <c:v>116</c:v>
                </c:pt>
                <c:pt idx="22">
                  <c:v>114</c:v>
                </c:pt>
                <c:pt idx="23">
                  <c:v>107</c:v>
                </c:pt>
                <c:pt idx="24">
                  <c:v>133</c:v>
                </c:pt>
                <c:pt idx="25">
                  <c:v>109</c:v>
                </c:pt>
                <c:pt idx="26">
                  <c:v>120</c:v>
                </c:pt>
                <c:pt idx="27">
                  <c:v>119</c:v>
                </c:pt>
                <c:pt idx="28">
                  <c:v>119</c:v>
                </c:pt>
                <c:pt idx="29">
                  <c:v>108</c:v>
                </c:pt>
                <c:pt idx="30">
                  <c:v>123</c:v>
                </c:pt>
                <c:pt idx="31">
                  <c:v>120</c:v>
                </c:pt>
                <c:pt idx="32">
                  <c:v>114</c:v>
                </c:pt>
                <c:pt idx="33">
                  <c:v>102</c:v>
                </c:pt>
                <c:pt idx="34">
                  <c:v>95</c:v>
                </c:pt>
                <c:pt idx="35">
                  <c:v>122</c:v>
                </c:pt>
                <c:pt idx="36">
                  <c:v>115</c:v>
                </c:pt>
                <c:pt idx="37">
                  <c:v>119</c:v>
                </c:pt>
                <c:pt idx="38">
                  <c:v>121</c:v>
                </c:pt>
                <c:pt idx="39">
                  <c:v>117</c:v>
                </c:pt>
                <c:pt idx="40">
                  <c:v>112</c:v>
                </c:pt>
                <c:pt idx="41">
                  <c:v>96</c:v>
                </c:pt>
                <c:pt idx="42">
                  <c:v>122</c:v>
                </c:pt>
                <c:pt idx="43">
                  <c:v>117</c:v>
                </c:pt>
                <c:pt idx="44">
                  <c:v>107</c:v>
                </c:pt>
                <c:pt idx="45">
                  <c:v>121</c:v>
                </c:pt>
                <c:pt idx="46">
                  <c:v>110</c:v>
                </c:pt>
                <c:pt idx="47">
                  <c:v>122</c:v>
                </c:pt>
                <c:pt idx="48">
                  <c:v>127</c:v>
                </c:pt>
                <c:pt idx="49">
                  <c:v>116</c:v>
                </c:pt>
                <c:pt idx="50">
                  <c:v>104</c:v>
                </c:pt>
                <c:pt idx="51">
                  <c:v>120</c:v>
                </c:pt>
                <c:pt idx="52">
                  <c:v>88</c:v>
                </c:pt>
                <c:pt idx="53">
                  <c:v>96</c:v>
                </c:pt>
                <c:pt idx="54">
                  <c:v>117</c:v>
                </c:pt>
                <c:pt idx="55">
                  <c:v>110</c:v>
                </c:pt>
                <c:pt idx="56">
                  <c:v>116</c:v>
                </c:pt>
                <c:pt idx="57">
                  <c:v>124</c:v>
                </c:pt>
                <c:pt idx="58">
                  <c:v>110</c:v>
                </c:pt>
                <c:pt idx="59">
                  <c:v>121</c:v>
                </c:pt>
                <c:pt idx="60">
                  <c:v>104</c:v>
                </c:pt>
                <c:pt idx="61">
                  <c:v>107</c:v>
                </c:pt>
                <c:pt idx="62">
                  <c:v>106</c:v>
                </c:pt>
                <c:pt idx="63">
                  <c:v>117</c:v>
                </c:pt>
                <c:pt idx="64">
                  <c:v>120</c:v>
                </c:pt>
                <c:pt idx="65">
                  <c:v>114</c:v>
                </c:pt>
                <c:pt idx="66">
                  <c:v>115</c:v>
                </c:pt>
                <c:pt idx="67">
                  <c:v>105</c:v>
                </c:pt>
                <c:pt idx="68">
                  <c:v>122</c:v>
                </c:pt>
                <c:pt idx="69">
                  <c:v>108</c:v>
                </c:pt>
                <c:pt idx="70">
                  <c:v>127</c:v>
                </c:pt>
                <c:pt idx="71">
                  <c:v>128</c:v>
                </c:pt>
                <c:pt idx="72">
                  <c:v>108</c:v>
                </c:pt>
                <c:pt idx="73">
                  <c:v>109</c:v>
                </c:pt>
                <c:pt idx="74">
                  <c:v>123</c:v>
                </c:pt>
                <c:pt idx="75">
                  <c:v>122</c:v>
                </c:pt>
                <c:pt idx="76">
                  <c:v>91</c:v>
                </c:pt>
                <c:pt idx="77">
                  <c:v>88</c:v>
                </c:pt>
                <c:pt idx="78">
                  <c:v>117</c:v>
                </c:pt>
                <c:pt idx="79">
                  <c:v>99</c:v>
                </c:pt>
                <c:pt idx="80">
                  <c:v>96</c:v>
                </c:pt>
                <c:pt idx="81">
                  <c:v>116</c:v>
                </c:pt>
                <c:pt idx="82">
                  <c:v>110</c:v>
                </c:pt>
                <c:pt idx="83">
                  <c:v>111</c:v>
                </c:pt>
                <c:pt idx="84">
                  <c:v>99</c:v>
                </c:pt>
                <c:pt idx="85">
                  <c:v>106</c:v>
                </c:pt>
                <c:pt idx="86">
                  <c:v>112</c:v>
                </c:pt>
                <c:pt idx="87">
                  <c:v>127</c:v>
                </c:pt>
                <c:pt idx="88">
                  <c:v>110</c:v>
                </c:pt>
                <c:pt idx="89">
                  <c:v>114</c:v>
                </c:pt>
                <c:pt idx="90">
                  <c:v>116</c:v>
                </c:pt>
                <c:pt idx="91">
                  <c:v>115</c:v>
                </c:pt>
                <c:pt idx="92">
                  <c:v>123</c:v>
                </c:pt>
                <c:pt idx="93">
                  <c:v>116</c:v>
                </c:pt>
                <c:pt idx="94">
                  <c:v>110</c:v>
                </c:pt>
                <c:pt idx="95">
                  <c:v>119</c:v>
                </c:pt>
                <c:pt idx="96">
                  <c:v>118</c:v>
                </c:pt>
                <c:pt idx="97">
                  <c:v>116</c:v>
                </c:pt>
                <c:pt idx="98">
                  <c:v>118</c:v>
                </c:pt>
                <c:pt idx="99">
                  <c:v>105</c:v>
                </c:pt>
                <c:pt idx="100">
                  <c:v>116</c:v>
                </c:pt>
              </c:numCache>
            </c:numRef>
          </c:yVal>
          <c:smooth val="1"/>
        </c:ser>
        <c:ser>
          <c:idx val="2"/>
          <c:order val="2"/>
          <c:tx>
            <c:v>post-1970</c:v>
          </c:tx>
          <c:trendline>
            <c:trendlineType val="linear"/>
            <c:dispRSqr val="1"/>
            <c:dispEq val="1"/>
            <c:trendlineLbl>
              <c:layout>
                <c:manualLayout>
                  <c:x val="3.2545033983428097E-2"/>
                  <c:y val="-0.17611811837416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300"/>
                  </a:pPr>
                  <a:endParaRPr lang="en-US"/>
                </a:p>
              </c:txPr>
            </c:trendlineLbl>
          </c:trendline>
          <c:xVal>
            <c:numRef>
              <c:f>Sunapee!$B$103:$B$141</c:f>
              <c:numCache>
                <c:formatCode>General</c:formatCode>
                <c:ptCount val="39"/>
                <c:pt idx="0">
                  <c:v>1970</c:v>
                </c:pt>
                <c:pt idx="1">
                  <c:v>1971</c:v>
                </c:pt>
                <c:pt idx="2">
                  <c:v>1972</c:v>
                </c:pt>
                <c:pt idx="3">
                  <c:v>1973</c:v>
                </c:pt>
                <c:pt idx="4">
                  <c:v>1974</c:v>
                </c:pt>
                <c:pt idx="5">
                  <c:v>1975</c:v>
                </c:pt>
                <c:pt idx="6">
                  <c:v>1976</c:v>
                </c:pt>
                <c:pt idx="7">
                  <c:v>1977</c:v>
                </c:pt>
                <c:pt idx="8">
                  <c:v>1978</c:v>
                </c:pt>
                <c:pt idx="9">
                  <c:v>1979</c:v>
                </c:pt>
                <c:pt idx="10">
                  <c:v>1980</c:v>
                </c:pt>
                <c:pt idx="11">
                  <c:v>1981</c:v>
                </c:pt>
                <c:pt idx="12">
                  <c:v>1982</c:v>
                </c:pt>
                <c:pt idx="13">
                  <c:v>1983</c:v>
                </c:pt>
                <c:pt idx="14">
                  <c:v>1984</c:v>
                </c:pt>
                <c:pt idx="15">
                  <c:v>1985</c:v>
                </c:pt>
                <c:pt idx="16">
                  <c:v>1986</c:v>
                </c:pt>
                <c:pt idx="17">
                  <c:v>1987</c:v>
                </c:pt>
                <c:pt idx="18">
                  <c:v>1988</c:v>
                </c:pt>
                <c:pt idx="19">
                  <c:v>1989</c:v>
                </c:pt>
                <c:pt idx="20">
                  <c:v>1990</c:v>
                </c:pt>
                <c:pt idx="21">
                  <c:v>1991</c:v>
                </c:pt>
                <c:pt idx="22">
                  <c:v>1992</c:v>
                </c:pt>
                <c:pt idx="23">
                  <c:v>1993</c:v>
                </c:pt>
                <c:pt idx="24">
                  <c:v>1994</c:v>
                </c:pt>
                <c:pt idx="25">
                  <c:v>1995</c:v>
                </c:pt>
                <c:pt idx="26">
                  <c:v>1996</c:v>
                </c:pt>
                <c:pt idx="27">
                  <c:v>1997</c:v>
                </c:pt>
                <c:pt idx="28">
                  <c:v>1998</c:v>
                </c:pt>
                <c:pt idx="29">
                  <c:v>1999</c:v>
                </c:pt>
                <c:pt idx="30">
                  <c:v>2000</c:v>
                </c:pt>
                <c:pt idx="31">
                  <c:v>2001</c:v>
                </c:pt>
                <c:pt idx="32">
                  <c:v>2002</c:v>
                </c:pt>
                <c:pt idx="33">
                  <c:v>2003</c:v>
                </c:pt>
                <c:pt idx="34">
                  <c:v>2004</c:v>
                </c:pt>
                <c:pt idx="35">
                  <c:v>2005</c:v>
                </c:pt>
                <c:pt idx="36">
                  <c:v>2006</c:v>
                </c:pt>
                <c:pt idx="37">
                  <c:v>2007</c:v>
                </c:pt>
                <c:pt idx="38">
                  <c:v>2008</c:v>
                </c:pt>
              </c:numCache>
            </c:numRef>
          </c:xVal>
          <c:yVal>
            <c:numRef>
              <c:f>Sunapee!$C$103:$C$141</c:f>
              <c:numCache>
                <c:formatCode>General</c:formatCode>
                <c:ptCount val="39"/>
                <c:pt idx="0">
                  <c:v>121</c:v>
                </c:pt>
                <c:pt idx="1">
                  <c:v>125</c:v>
                </c:pt>
                <c:pt idx="2">
                  <c:v>127</c:v>
                </c:pt>
                <c:pt idx="3">
                  <c:v>109</c:v>
                </c:pt>
                <c:pt idx="4">
                  <c:v>110</c:v>
                </c:pt>
                <c:pt idx="5">
                  <c:v>125</c:v>
                </c:pt>
                <c:pt idx="6">
                  <c:v>107</c:v>
                </c:pt>
                <c:pt idx="7">
                  <c:v>109</c:v>
                </c:pt>
                <c:pt idx="8">
                  <c:v>121</c:v>
                </c:pt>
                <c:pt idx="9">
                  <c:v>118</c:v>
                </c:pt>
                <c:pt idx="10">
                  <c:v>111</c:v>
                </c:pt>
                <c:pt idx="11">
                  <c:v>99</c:v>
                </c:pt>
                <c:pt idx="12">
                  <c:v>118</c:v>
                </c:pt>
                <c:pt idx="13">
                  <c:v>106</c:v>
                </c:pt>
                <c:pt idx="14">
                  <c:v>112</c:v>
                </c:pt>
                <c:pt idx="15">
                  <c:v>106</c:v>
                </c:pt>
                <c:pt idx="16">
                  <c:v>105</c:v>
                </c:pt>
                <c:pt idx="17">
                  <c:v>103</c:v>
                </c:pt>
                <c:pt idx="18">
                  <c:v>107</c:v>
                </c:pt>
                <c:pt idx="19">
                  <c:v>111</c:v>
                </c:pt>
                <c:pt idx="20">
                  <c:v>106</c:v>
                </c:pt>
                <c:pt idx="21">
                  <c:v>98</c:v>
                </c:pt>
                <c:pt idx="22">
                  <c:v>114</c:v>
                </c:pt>
                <c:pt idx="23">
                  <c:v>112</c:v>
                </c:pt>
                <c:pt idx="24">
                  <c:v>110</c:v>
                </c:pt>
                <c:pt idx="25">
                  <c:v>104</c:v>
                </c:pt>
                <c:pt idx="26">
                  <c:v>117</c:v>
                </c:pt>
                <c:pt idx="27">
                  <c:v>114</c:v>
                </c:pt>
                <c:pt idx="28">
                  <c:v>103</c:v>
                </c:pt>
                <c:pt idx="29">
                  <c:v>103</c:v>
                </c:pt>
                <c:pt idx="30">
                  <c:v>100</c:v>
                </c:pt>
                <c:pt idx="31">
                  <c:v>123</c:v>
                </c:pt>
                <c:pt idx="32">
                  <c:v>102</c:v>
                </c:pt>
                <c:pt idx="33">
                  <c:v>117</c:v>
                </c:pt>
                <c:pt idx="34">
                  <c:v>109</c:v>
                </c:pt>
                <c:pt idx="35">
                  <c:v>109</c:v>
                </c:pt>
                <c:pt idx="36">
                  <c:v>107</c:v>
                </c:pt>
                <c:pt idx="37">
                  <c:v>114</c:v>
                </c:pt>
                <c:pt idx="38">
                  <c:v>114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775104"/>
        <c:axId val="87789568"/>
      </c:scatterChart>
      <c:valAx>
        <c:axId val="87775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7789568"/>
        <c:crosses val="autoZero"/>
        <c:crossBetween val="midCat"/>
      </c:valAx>
      <c:valAx>
        <c:axId val="8778956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 Day of year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777510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587AF-3B4F-4649-8109-A47C66A15D3D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76C-27E6-AE43-A186-CA8D41722E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9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Monet painting!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76C-27E6-AE43-A186-CA8D41722E8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5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AB10-398D-854A-932C-6BF05FB2136B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7F25E-74CF-B842-8326-005B2441C9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cemast.illinoisstate.edu/data-for-students/modules/ice-phenology.s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cayelan:Documents:Limnology%202010:Lab#3- Lake ice-off:HeatHandout.docx!OLE_LINK1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251" y="1024961"/>
            <a:ext cx="8157949" cy="1470025"/>
          </a:xfrm>
        </p:spPr>
        <p:txBody>
          <a:bodyPr/>
          <a:lstStyle/>
          <a:p>
            <a:r>
              <a:rPr lang="en-US" dirty="0" smtClean="0"/>
              <a:t>Project EDDIE: Lake Ice Phenology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151" y="3149216"/>
            <a:ext cx="7953322" cy="2209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Carey, C.C., J.L. Klug, and D.C. Richardson. 1 April 2015. Project EDDIE: Lake Ice Phenology. Project EDDIE Module 1, Version 1. 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http://cemast.illinoisstate.edu/data-for-students/modules/ice-phenology.shtml</a:t>
            </a:r>
            <a:r>
              <a:rPr lang="en-US" sz="2000" dirty="0" smtClean="0">
                <a:solidFill>
                  <a:srgbClr val="000000"/>
                </a:solidFill>
              </a:rPr>
              <a:t>.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Module development was supported by NSF DEB </a:t>
            </a:r>
            <a:r>
              <a:rPr lang="en-US" sz="2000" dirty="0">
                <a:solidFill>
                  <a:schemeClr val="tx1"/>
                </a:solidFill>
              </a:rPr>
              <a:t>1245707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 descr="C:\Users\cmoreil\AppData\Local\Temp\NAGT1.jpg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78" y="5943600"/>
            <a:ext cx="819722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moreil\AppData\Local\Temp\ISU seal CeMast_logo 1.jpg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06" y="5943600"/>
            <a:ext cx="2424494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1" y="5943600"/>
            <a:ext cx="1811431" cy="594360"/>
          </a:xfrm>
          <a:prstGeom prst="rect">
            <a:avLst/>
          </a:prstGeom>
        </p:spPr>
      </p:pic>
      <p:pic>
        <p:nvPicPr>
          <p:cNvPr id="9" name="Picture 8" descr="http://www.nsf.gov/images/logos/nsf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53" y="5943600"/>
            <a:ext cx="594360" cy="59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Why are changes in ice-off dates important to the biology of the lake?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466078" y="3729615"/>
            <a:ext cx="3107185" cy="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24110" y="5287647"/>
            <a:ext cx="4385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229" y="3112618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Abundance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7957" y="5450975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2381" y="2387365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Algae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7363" y="2275802"/>
            <a:ext cx="1392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Zooplankton respond to photoperiod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3379098" y="2245900"/>
            <a:ext cx="965377" cy="17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2391" y="1740745"/>
            <a:ext cx="244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Clearwater phase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024110" y="1772089"/>
            <a:ext cx="136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respond to temperature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7957" y="4655842"/>
            <a:ext cx="217577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 smtClean="0">
                <a:solidFill>
                  <a:srgbClr val="FF0000"/>
                </a:solidFill>
              </a:rPr>
              <a:t>MISMATCH!!</a:t>
            </a:r>
            <a:endParaRPr lang="en-US" sz="2900" dirty="0">
              <a:solidFill>
                <a:srgbClr val="FF000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0090" y="3596545"/>
            <a:ext cx="3176587" cy="1024827"/>
          </a:xfrm>
          <a:custGeom>
            <a:avLst/>
            <a:gdLst>
              <a:gd name="connsiteX0" fmla="*/ 0 w 3176587"/>
              <a:gd name="connsiteY0" fmla="*/ 1840623 h 1845522"/>
              <a:gd name="connsiteX1" fmla="*/ 138112 w 3176587"/>
              <a:gd name="connsiteY1" fmla="*/ 1845385 h 1845522"/>
              <a:gd name="connsiteX2" fmla="*/ 290512 w 3176587"/>
              <a:gd name="connsiteY2" fmla="*/ 1835860 h 1845522"/>
              <a:gd name="connsiteX3" fmla="*/ 347662 w 3176587"/>
              <a:gd name="connsiteY3" fmla="*/ 1797760 h 1845522"/>
              <a:gd name="connsiteX4" fmla="*/ 519112 w 3176587"/>
              <a:gd name="connsiteY4" fmla="*/ 1583448 h 1845522"/>
              <a:gd name="connsiteX5" fmla="*/ 623887 w 3176587"/>
              <a:gd name="connsiteY5" fmla="*/ 1121485 h 1845522"/>
              <a:gd name="connsiteX6" fmla="*/ 690562 w 3176587"/>
              <a:gd name="connsiteY6" fmla="*/ 407110 h 1845522"/>
              <a:gd name="connsiteX7" fmla="*/ 838200 w 3176587"/>
              <a:gd name="connsiteY7" fmla="*/ 64210 h 1845522"/>
              <a:gd name="connsiteX8" fmla="*/ 1147762 w 3176587"/>
              <a:gd name="connsiteY8" fmla="*/ 16585 h 1845522"/>
              <a:gd name="connsiteX9" fmla="*/ 1295400 w 3176587"/>
              <a:gd name="connsiteY9" fmla="*/ 259473 h 1845522"/>
              <a:gd name="connsiteX10" fmla="*/ 1328737 w 3176587"/>
              <a:gd name="connsiteY10" fmla="*/ 388060 h 1845522"/>
              <a:gd name="connsiteX11" fmla="*/ 1543050 w 3176587"/>
              <a:gd name="connsiteY11" fmla="*/ 1197685 h 1845522"/>
              <a:gd name="connsiteX12" fmla="*/ 1719262 w 3176587"/>
              <a:gd name="connsiteY12" fmla="*/ 1440573 h 1845522"/>
              <a:gd name="connsiteX13" fmla="*/ 2238375 w 3176587"/>
              <a:gd name="connsiteY13" fmla="*/ 1583448 h 1845522"/>
              <a:gd name="connsiteX14" fmla="*/ 2857500 w 3176587"/>
              <a:gd name="connsiteY14" fmla="*/ 1692985 h 1845522"/>
              <a:gd name="connsiteX15" fmla="*/ 3176587 w 3176587"/>
              <a:gd name="connsiteY15" fmla="*/ 1712035 h 184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76587" h="1845522">
                <a:moveTo>
                  <a:pt x="0" y="1840623"/>
                </a:moveTo>
                <a:cubicBezTo>
                  <a:pt x="44846" y="1843401"/>
                  <a:pt x="89693" y="1846179"/>
                  <a:pt x="138112" y="1845385"/>
                </a:cubicBezTo>
                <a:cubicBezTo>
                  <a:pt x="186531" y="1844591"/>
                  <a:pt x="255587" y="1843797"/>
                  <a:pt x="290512" y="1835860"/>
                </a:cubicBezTo>
                <a:cubicBezTo>
                  <a:pt x="325437" y="1827923"/>
                  <a:pt x="309562" y="1839828"/>
                  <a:pt x="347662" y="1797760"/>
                </a:cubicBezTo>
                <a:cubicBezTo>
                  <a:pt x="385762" y="1755692"/>
                  <a:pt x="473075" y="1696160"/>
                  <a:pt x="519112" y="1583448"/>
                </a:cubicBezTo>
                <a:cubicBezTo>
                  <a:pt x="565150" y="1470735"/>
                  <a:pt x="595312" y="1317541"/>
                  <a:pt x="623887" y="1121485"/>
                </a:cubicBezTo>
                <a:cubicBezTo>
                  <a:pt x="652462" y="925429"/>
                  <a:pt x="654843" y="583322"/>
                  <a:pt x="690562" y="407110"/>
                </a:cubicBezTo>
                <a:cubicBezTo>
                  <a:pt x="726281" y="230898"/>
                  <a:pt x="762000" y="129297"/>
                  <a:pt x="838200" y="64210"/>
                </a:cubicBezTo>
                <a:cubicBezTo>
                  <a:pt x="914400" y="-878"/>
                  <a:pt x="1071562" y="-15959"/>
                  <a:pt x="1147762" y="16585"/>
                </a:cubicBezTo>
                <a:cubicBezTo>
                  <a:pt x="1223962" y="49129"/>
                  <a:pt x="1265238" y="197561"/>
                  <a:pt x="1295400" y="259473"/>
                </a:cubicBezTo>
                <a:cubicBezTo>
                  <a:pt x="1325562" y="321385"/>
                  <a:pt x="1287462" y="231692"/>
                  <a:pt x="1328737" y="388060"/>
                </a:cubicBezTo>
                <a:cubicBezTo>
                  <a:pt x="1370012" y="544428"/>
                  <a:pt x="1477963" y="1022266"/>
                  <a:pt x="1543050" y="1197685"/>
                </a:cubicBezTo>
                <a:cubicBezTo>
                  <a:pt x="1608138" y="1373104"/>
                  <a:pt x="1603375" y="1376279"/>
                  <a:pt x="1719262" y="1440573"/>
                </a:cubicBezTo>
                <a:cubicBezTo>
                  <a:pt x="1835149" y="1504867"/>
                  <a:pt x="2048669" y="1541379"/>
                  <a:pt x="2238375" y="1583448"/>
                </a:cubicBezTo>
                <a:cubicBezTo>
                  <a:pt x="2428081" y="1625517"/>
                  <a:pt x="2701131" y="1671554"/>
                  <a:pt x="2857500" y="1692985"/>
                </a:cubicBezTo>
                <a:cubicBezTo>
                  <a:pt x="3013869" y="1714416"/>
                  <a:pt x="3095228" y="1713225"/>
                  <a:pt x="3176587" y="171203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281236" y="2418421"/>
            <a:ext cx="3176587" cy="2175606"/>
          </a:xfrm>
          <a:custGeom>
            <a:avLst/>
            <a:gdLst>
              <a:gd name="connsiteX0" fmla="*/ 0 w 3176587"/>
              <a:gd name="connsiteY0" fmla="*/ 1840623 h 1845522"/>
              <a:gd name="connsiteX1" fmla="*/ 138112 w 3176587"/>
              <a:gd name="connsiteY1" fmla="*/ 1845385 h 1845522"/>
              <a:gd name="connsiteX2" fmla="*/ 290512 w 3176587"/>
              <a:gd name="connsiteY2" fmla="*/ 1835860 h 1845522"/>
              <a:gd name="connsiteX3" fmla="*/ 347662 w 3176587"/>
              <a:gd name="connsiteY3" fmla="*/ 1797760 h 1845522"/>
              <a:gd name="connsiteX4" fmla="*/ 519112 w 3176587"/>
              <a:gd name="connsiteY4" fmla="*/ 1583448 h 1845522"/>
              <a:gd name="connsiteX5" fmla="*/ 623887 w 3176587"/>
              <a:gd name="connsiteY5" fmla="*/ 1121485 h 1845522"/>
              <a:gd name="connsiteX6" fmla="*/ 690562 w 3176587"/>
              <a:gd name="connsiteY6" fmla="*/ 407110 h 1845522"/>
              <a:gd name="connsiteX7" fmla="*/ 838200 w 3176587"/>
              <a:gd name="connsiteY7" fmla="*/ 64210 h 1845522"/>
              <a:gd name="connsiteX8" fmla="*/ 1147762 w 3176587"/>
              <a:gd name="connsiteY8" fmla="*/ 16585 h 1845522"/>
              <a:gd name="connsiteX9" fmla="*/ 1295400 w 3176587"/>
              <a:gd name="connsiteY9" fmla="*/ 259473 h 1845522"/>
              <a:gd name="connsiteX10" fmla="*/ 1328737 w 3176587"/>
              <a:gd name="connsiteY10" fmla="*/ 388060 h 1845522"/>
              <a:gd name="connsiteX11" fmla="*/ 1543050 w 3176587"/>
              <a:gd name="connsiteY11" fmla="*/ 1197685 h 1845522"/>
              <a:gd name="connsiteX12" fmla="*/ 1719262 w 3176587"/>
              <a:gd name="connsiteY12" fmla="*/ 1440573 h 1845522"/>
              <a:gd name="connsiteX13" fmla="*/ 2238375 w 3176587"/>
              <a:gd name="connsiteY13" fmla="*/ 1583448 h 1845522"/>
              <a:gd name="connsiteX14" fmla="*/ 2857500 w 3176587"/>
              <a:gd name="connsiteY14" fmla="*/ 1692985 h 1845522"/>
              <a:gd name="connsiteX15" fmla="*/ 3176587 w 3176587"/>
              <a:gd name="connsiteY15" fmla="*/ 1712035 h 184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76587" h="1845522">
                <a:moveTo>
                  <a:pt x="0" y="1840623"/>
                </a:moveTo>
                <a:cubicBezTo>
                  <a:pt x="44846" y="1843401"/>
                  <a:pt x="89693" y="1846179"/>
                  <a:pt x="138112" y="1845385"/>
                </a:cubicBezTo>
                <a:cubicBezTo>
                  <a:pt x="186531" y="1844591"/>
                  <a:pt x="255587" y="1843797"/>
                  <a:pt x="290512" y="1835860"/>
                </a:cubicBezTo>
                <a:cubicBezTo>
                  <a:pt x="325437" y="1827923"/>
                  <a:pt x="309562" y="1839828"/>
                  <a:pt x="347662" y="1797760"/>
                </a:cubicBezTo>
                <a:cubicBezTo>
                  <a:pt x="385762" y="1755692"/>
                  <a:pt x="473075" y="1696160"/>
                  <a:pt x="519112" y="1583448"/>
                </a:cubicBezTo>
                <a:cubicBezTo>
                  <a:pt x="565150" y="1470735"/>
                  <a:pt x="595312" y="1317541"/>
                  <a:pt x="623887" y="1121485"/>
                </a:cubicBezTo>
                <a:cubicBezTo>
                  <a:pt x="652462" y="925429"/>
                  <a:pt x="654843" y="583322"/>
                  <a:pt x="690562" y="407110"/>
                </a:cubicBezTo>
                <a:cubicBezTo>
                  <a:pt x="726281" y="230898"/>
                  <a:pt x="762000" y="129297"/>
                  <a:pt x="838200" y="64210"/>
                </a:cubicBezTo>
                <a:cubicBezTo>
                  <a:pt x="914400" y="-878"/>
                  <a:pt x="1071562" y="-15959"/>
                  <a:pt x="1147762" y="16585"/>
                </a:cubicBezTo>
                <a:cubicBezTo>
                  <a:pt x="1223962" y="49129"/>
                  <a:pt x="1265238" y="197561"/>
                  <a:pt x="1295400" y="259473"/>
                </a:cubicBezTo>
                <a:cubicBezTo>
                  <a:pt x="1325562" y="321385"/>
                  <a:pt x="1287462" y="231692"/>
                  <a:pt x="1328737" y="388060"/>
                </a:cubicBezTo>
                <a:cubicBezTo>
                  <a:pt x="1370012" y="544428"/>
                  <a:pt x="1477963" y="1022266"/>
                  <a:pt x="1543050" y="1197685"/>
                </a:cubicBezTo>
                <a:cubicBezTo>
                  <a:pt x="1608138" y="1373104"/>
                  <a:pt x="1603375" y="1376279"/>
                  <a:pt x="1719262" y="1440573"/>
                </a:cubicBezTo>
                <a:cubicBezTo>
                  <a:pt x="1835149" y="1504867"/>
                  <a:pt x="2048669" y="1541379"/>
                  <a:pt x="2238375" y="1583448"/>
                </a:cubicBezTo>
                <a:cubicBezTo>
                  <a:pt x="2428081" y="1625517"/>
                  <a:pt x="2701131" y="1671554"/>
                  <a:pt x="2857500" y="1692985"/>
                </a:cubicBezTo>
                <a:cubicBezTo>
                  <a:pt x="3013869" y="1714416"/>
                  <a:pt x="3095228" y="1713225"/>
                  <a:pt x="3176587" y="1712035"/>
                </a:cubicBez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28834" y="6488668"/>
            <a:ext cx="386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Winder and Schindler (2004)</a:t>
            </a:r>
            <a:endParaRPr lang="en-US" dirty="0"/>
          </a:p>
        </p:txBody>
      </p:sp>
      <p:pic>
        <p:nvPicPr>
          <p:cNvPr id="2" name="Picture 1" descr="Screen Shot 2015-03-08 at 1.1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57" y="0"/>
            <a:ext cx="373901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Lake Sunapee, New Hampshire, dataset</a:t>
            </a:r>
            <a:endParaRPr lang="en-US" sz="40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599" y="975758"/>
            <a:ext cx="40767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05165" y="1606858"/>
            <a:ext cx="3453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Day of year: 01-Jan = 1</a:t>
            </a:r>
          </a:p>
          <a:p>
            <a:r>
              <a:rPr lang="en-US" sz="2400" dirty="0" smtClean="0"/>
              <a:t>		         31-Dec = 365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328834" y="6488668"/>
            <a:ext cx="386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credit: Joseph </a:t>
            </a:r>
            <a:r>
              <a:rPr lang="en-US" dirty="0" err="1" smtClean="0"/>
              <a:t>Brophy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Graphing Sunapee dataset</a:t>
            </a:r>
            <a:endParaRPr lang="en-US" sz="40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284416870"/>
              </p:ext>
            </p:extLst>
          </p:nvPr>
        </p:nvGraphicFramePr>
        <p:xfrm>
          <a:off x="1416050" y="1289050"/>
          <a:ext cx="631190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Linear regression overview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y = m*x + b</a:t>
            </a:r>
            <a:endParaRPr lang="en-US" sz="4000" dirty="0"/>
          </a:p>
        </p:txBody>
      </p:sp>
      <p:sp>
        <p:nvSpPr>
          <p:cNvPr id="4" name="Down Arrow 3"/>
          <p:cNvSpPr/>
          <p:nvPr/>
        </p:nvSpPr>
        <p:spPr>
          <a:xfrm rot="10800000">
            <a:off x="3684233" y="2616585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7386" y="4219221"/>
            <a:ext cx="4822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Independent variable:</a:t>
            </a:r>
          </a:p>
          <a:p>
            <a:pPr algn="ctr"/>
            <a:r>
              <a:rPr lang="en-US" sz="3200" dirty="0" smtClean="0"/>
              <a:t>Year (units=year)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Linear regression overview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y = m*x + b</a:t>
            </a:r>
            <a:endParaRPr lang="en-US" sz="4000" dirty="0"/>
          </a:p>
        </p:txBody>
      </p:sp>
      <p:sp>
        <p:nvSpPr>
          <p:cNvPr id="4" name="Down Arrow 3"/>
          <p:cNvSpPr/>
          <p:nvPr/>
        </p:nvSpPr>
        <p:spPr>
          <a:xfrm rot="10800000">
            <a:off x="3178206" y="2616585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3942" y="4081402"/>
            <a:ext cx="5603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Slope of line</a:t>
            </a:r>
          </a:p>
          <a:p>
            <a:pPr algn="ctr"/>
            <a:r>
              <a:rPr lang="en-US" sz="3200" dirty="0" smtClean="0"/>
              <a:t>(units=day of year)</a:t>
            </a:r>
          </a:p>
          <a:p>
            <a:pPr algn="ctr"/>
            <a:r>
              <a:rPr lang="en-US" sz="3200" dirty="0" smtClean="0"/>
              <a:t>‘-’ = getting earlier</a:t>
            </a:r>
          </a:p>
          <a:p>
            <a:pPr algn="ctr"/>
            <a:r>
              <a:rPr lang="en-US" sz="3200" dirty="0" smtClean="0"/>
              <a:t>‘+’ = getting later</a:t>
            </a:r>
          </a:p>
          <a:p>
            <a:pPr algn="ctr"/>
            <a:endParaRPr lang="en-US" sz="3200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Linear regression overview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y = m*x + b</a:t>
            </a:r>
            <a:endParaRPr lang="en-US" sz="4000" dirty="0"/>
          </a:p>
        </p:txBody>
      </p:sp>
      <p:sp>
        <p:nvSpPr>
          <p:cNvPr id="4" name="Down Arrow 3"/>
          <p:cNvSpPr/>
          <p:nvPr/>
        </p:nvSpPr>
        <p:spPr>
          <a:xfrm rot="10800000">
            <a:off x="4412202" y="2616585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6151" y="4219221"/>
            <a:ext cx="5603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Intercept</a:t>
            </a:r>
          </a:p>
          <a:p>
            <a:pPr algn="ctr"/>
            <a:r>
              <a:rPr lang="en-US" sz="3200" dirty="0" smtClean="0"/>
              <a:t>(units=year)</a:t>
            </a:r>
          </a:p>
          <a:p>
            <a:pPr algn="ctr"/>
            <a:r>
              <a:rPr lang="en-US" sz="3200" dirty="0" smtClean="0"/>
              <a:t>At x=0, what is y</a:t>
            </a:r>
          </a:p>
          <a:p>
            <a:pPr algn="ctr"/>
            <a:r>
              <a:rPr lang="en-US" sz="3200" dirty="0" smtClean="0"/>
              <a:t>Height of the line</a:t>
            </a:r>
          </a:p>
          <a:p>
            <a:pPr algn="ctr"/>
            <a:endParaRPr lang="en-US" sz="3200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Linear regression overview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25623" y="2041864"/>
            <a:ext cx="5761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y = m*x + b</a:t>
            </a:r>
            <a:endParaRPr lang="en-US" sz="4000" dirty="0"/>
          </a:p>
        </p:txBody>
      </p:sp>
      <p:sp>
        <p:nvSpPr>
          <p:cNvPr id="4" name="Down Arrow 3"/>
          <p:cNvSpPr/>
          <p:nvPr/>
        </p:nvSpPr>
        <p:spPr>
          <a:xfrm rot="10800000">
            <a:off x="2317072" y="2749750"/>
            <a:ext cx="630314" cy="14648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5741" y="4214566"/>
            <a:ext cx="56032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Dependent variable</a:t>
            </a:r>
          </a:p>
          <a:p>
            <a:pPr algn="ctr"/>
            <a:r>
              <a:rPr lang="en-US" sz="3200" dirty="0" smtClean="0"/>
              <a:t>(units=</a:t>
            </a:r>
            <a:r>
              <a:rPr lang="en-US" sz="3200" dirty="0"/>
              <a:t> </a:t>
            </a:r>
            <a:r>
              <a:rPr lang="en-US" sz="3200" dirty="0" smtClean="0"/>
              <a:t>day of year)</a:t>
            </a:r>
          </a:p>
          <a:p>
            <a:pPr algn="ctr"/>
            <a:r>
              <a:rPr lang="en-US" sz="3200" dirty="0" smtClean="0"/>
              <a:t>Day of ice-off</a:t>
            </a:r>
          </a:p>
          <a:p>
            <a:pPr algn="ctr"/>
            <a:endParaRPr lang="en-US" sz="3200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Linear regression overview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74227" y="1811036"/>
            <a:ext cx="831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=proportion of variation explained</a:t>
            </a:r>
            <a:r>
              <a:rPr lang="en-US" sz="3600" baseline="30000" dirty="0" smtClean="0"/>
              <a:t> </a:t>
            </a:r>
            <a:endParaRPr lang="en-US" sz="3600" baseline="300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274" y="3166461"/>
            <a:ext cx="4594225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953228" y="3166461"/>
            <a:ext cx="2457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</a:t>
            </a:r>
            <a:r>
              <a:rPr lang="en-US" sz="3200" baseline="30000" dirty="0" smtClean="0"/>
              <a:t>2 </a:t>
            </a:r>
            <a:r>
              <a:rPr lang="en-US" sz="3200" dirty="0"/>
              <a:t>=</a:t>
            </a:r>
            <a:r>
              <a:rPr lang="en-US" sz="3200" dirty="0" smtClean="0"/>
              <a:t> 0.04</a:t>
            </a:r>
          </a:p>
          <a:p>
            <a:pPr algn="ctr"/>
            <a:r>
              <a:rPr lang="en-US" sz="3200" dirty="0" smtClean="0"/>
              <a:t>4% of variance explained </a:t>
            </a:r>
            <a:endParaRPr lang="en-US" sz="32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274" y="3166461"/>
            <a:ext cx="4594225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Linear regression overview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74227" y="1811036"/>
            <a:ext cx="831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=proportion of variation explained</a:t>
            </a:r>
            <a:r>
              <a:rPr lang="en-US" sz="3600" baseline="30000" dirty="0" smtClean="0"/>
              <a:t> </a:t>
            </a:r>
            <a:endParaRPr lang="en-US" sz="36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5953228" y="3166461"/>
            <a:ext cx="2702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</a:t>
            </a:r>
            <a:r>
              <a:rPr lang="en-US" sz="3200" baseline="30000" dirty="0" smtClean="0"/>
              <a:t>2 </a:t>
            </a:r>
            <a:r>
              <a:rPr lang="en-US" sz="3200" dirty="0" smtClean="0"/>
              <a:t>= 1.00</a:t>
            </a:r>
          </a:p>
          <a:p>
            <a:pPr algn="ctr"/>
            <a:r>
              <a:rPr lang="en-US" sz="3200" dirty="0" smtClean="0"/>
              <a:t>100% of variance explained,</a:t>
            </a:r>
          </a:p>
          <a:p>
            <a:pPr algn="ctr"/>
            <a:r>
              <a:rPr lang="en-US" sz="3200" dirty="0" smtClean="0"/>
              <a:t>perfect line </a:t>
            </a:r>
            <a:endParaRPr lang="en-US" sz="32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is ice-off, anyway?</a:t>
            </a:r>
            <a:endParaRPr lang="en-US" sz="4000" dirty="0"/>
          </a:p>
        </p:txBody>
      </p:sp>
      <p:pic>
        <p:nvPicPr>
          <p:cNvPr id="4" name="Picture 3" descr="Screen Shot 2015-03-08 at 1.08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1417638"/>
            <a:ext cx="5823322" cy="43561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Screen Shot 2015-03-08 at 1.11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82" y="3603391"/>
            <a:ext cx="4189585" cy="314877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4083" y="6540500"/>
            <a:ext cx="294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credit: Midge </a:t>
            </a:r>
            <a:r>
              <a:rPr lang="en-US" dirty="0" err="1" smtClean="0"/>
              <a:t>Eliassen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572" y="3166461"/>
            <a:ext cx="4587875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633491" y="798990"/>
            <a:ext cx="591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Linear regression overview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74227" y="1811036"/>
            <a:ext cx="831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=proportion of variation explained</a:t>
            </a:r>
            <a:r>
              <a:rPr lang="en-US" sz="3600" baseline="30000" dirty="0" smtClean="0"/>
              <a:t> </a:t>
            </a:r>
            <a:endParaRPr lang="en-US" sz="36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5467048" y="3166461"/>
            <a:ext cx="3676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</a:t>
            </a:r>
            <a:r>
              <a:rPr lang="en-US" sz="3200" baseline="30000" dirty="0" smtClean="0"/>
              <a:t>2 </a:t>
            </a:r>
            <a:r>
              <a:rPr lang="en-US" sz="3200" dirty="0" smtClean="0"/>
              <a:t>&gt; 0.3</a:t>
            </a:r>
          </a:p>
          <a:p>
            <a:pPr algn="ctr"/>
            <a:r>
              <a:rPr lang="en-US" sz="3200" dirty="0" smtClean="0"/>
              <a:t>30% of variance explained</a:t>
            </a:r>
            <a:endParaRPr lang="en-US" sz="32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Graphing Sunapee dataset</a:t>
            </a:r>
            <a:endParaRPr lang="en-US" sz="40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7625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/>
              <a:t>Multiple regression lines; look at slope, R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(indicator of variability)</a:t>
            </a:r>
            <a:endParaRPr lang="en-US" sz="3200" baseline="30000" dirty="0" smtClean="0"/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Predict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Ice-out for this year!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973945772"/>
              </p:ext>
            </p:extLst>
          </p:nvPr>
        </p:nvGraphicFramePr>
        <p:xfrm>
          <a:off x="1416050" y="1136650"/>
          <a:ext cx="6311900" cy="3471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What’s our ice-off day?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16" y="1417638"/>
            <a:ext cx="5609167" cy="4206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6833" y="5624513"/>
            <a:ext cx="545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Lake Sunapee, NH (Photo credit: Midge </a:t>
            </a:r>
            <a:r>
              <a:rPr lang="en-US" dirty="0" err="1" smtClean="0"/>
              <a:t>Eliassen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Class activity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Divide into groups; pick a lake (not Sunapee!)</a:t>
            </a:r>
          </a:p>
          <a:p>
            <a:r>
              <a:rPr lang="en-US" dirty="0" smtClean="0"/>
              <a:t>Graph regression line for entire dataset</a:t>
            </a:r>
          </a:p>
          <a:p>
            <a:r>
              <a:rPr lang="en-US" dirty="0" smtClean="0"/>
              <a:t>Calculate ice-off day with regression equation for beginning and end of dataset</a:t>
            </a:r>
          </a:p>
          <a:p>
            <a:r>
              <a:rPr lang="en-US" dirty="0" smtClean="0"/>
              <a:t>Predict ice-off day for this upcoming spring</a:t>
            </a:r>
          </a:p>
          <a:p>
            <a:r>
              <a:rPr lang="en-US" dirty="0" smtClean="0"/>
              <a:t>Why is there so much variability in the data?</a:t>
            </a:r>
          </a:p>
          <a:p>
            <a:r>
              <a:rPr lang="en-US" dirty="0" smtClean="0"/>
              <a:t>Why do different lakes have different patterns?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Lake Metadata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553342"/>
              </p:ext>
            </p:extLst>
          </p:nvPr>
        </p:nvGraphicFramePr>
        <p:xfrm>
          <a:off x="457200" y="1600200"/>
          <a:ext cx="82296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960880"/>
                <a:gridCol w="133096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Lake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Latitude (</a:t>
                      </a:r>
                      <a:r>
                        <a:rPr lang="en-US" baseline="30000" dirty="0" err="1" smtClean="0"/>
                        <a:t>o</a:t>
                      </a:r>
                      <a:r>
                        <a:rPr lang="en-US" dirty="0" err="1" smtClean="0"/>
                        <a:t>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Lake</a:t>
                      </a:r>
                      <a:r>
                        <a:rPr lang="en-US" baseline="0" dirty="0" smtClean="0"/>
                        <a:t> area (km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Trophic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Baikal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Siberia, 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31,722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Oligotrophic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Cazenovia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Near Syracuse, NY, USA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Eutrophic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Mendota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Madison, WI, USA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Eutrophic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Monona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Madison, WI, USA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Eutrophic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Oneida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Near Syracuse, NY, USA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Mesotrophic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Sunapee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Central NH, USA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Oligotrophic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Wingra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Madison, WI, USA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Eutrophic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72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Mirror Lake, New Hampshire</a:t>
            </a:r>
            <a:endParaRPr lang="en-US" sz="4000" dirty="0"/>
          </a:p>
        </p:txBody>
      </p:sp>
      <p:pic>
        <p:nvPicPr>
          <p:cNvPr id="3" name="Picture 2" descr="Screen Shot 2015-03-08 at 1.3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86" y="1270001"/>
            <a:ext cx="7920907" cy="423333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50176" y="5418666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hubbardbrook.org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297845"/>
              </p:ext>
            </p:extLst>
          </p:nvPr>
        </p:nvGraphicFramePr>
        <p:xfrm>
          <a:off x="647325" y="370284"/>
          <a:ext cx="7849349" cy="5305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Document" r:id="rId3" imgW="6896100" imgH="4660900" progId="Word.Document.12">
                  <p:link updateAutomatic="1"/>
                </p:oleObj>
              </mc:Choice>
              <mc:Fallback>
                <p:oleObj name="Document" r:id="rId3" imgW="6896100" imgH="46609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325" y="370284"/>
                        <a:ext cx="7849349" cy="53051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Homework Table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Documents and Settings\richardsond\My Documents\photos\2009 17Feb Icy Lake Sunapee\Image0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901" y="1259254"/>
            <a:ext cx="66316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/>
                </a:solidFill>
              </a:rPr>
              <a:t>How does ice melt?</a:t>
            </a:r>
          </a:p>
          <a:p>
            <a:endParaRPr lang="en-US" sz="4000" dirty="0" smtClean="0">
              <a:solidFill>
                <a:schemeClr val="bg2"/>
              </a:solidFill>
            </a:endParaRPr>
          </a:p>
          <a:p>
            <a:endParaRPr lang="en-US" sz="4000" dirty="0" smtClean="0">
              <a:solidFill>
                <a:schemeClr val="bg2"/>
              </a:solidFill>
            </a:endParaRPr>
          </a:p>
          <a:p>
            <a:endParaRPr lang="en-US" sz="4000" dirty="0" smtClean="0">
              <a:solidFill>
                <a:schemeClr val="bg2"/>
              </a:solidFill>
            </a:endParaRPr>
          </a:p>
          <a:p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83" y="6540500"/>
            <a:ext cx="294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credit: Midge </a:t>
            </a:r>
            <a:r>
              <a:rPr lang="en-US" dirty="0" err="1" smtClean="0"/>
              <a:t>Eliassen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287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Ice candles</a:t>
            </a:r>
            <a:endParaRPr lang="en-US" sz="4000" dirty="0"/>
          </a:p>
        </p:txBody>
      </p:sp>
      <p:pic>
        <p:nvPicPr>
          <p:cNvPr id="3" name="Picture 2" descr="Screen Shot 2015-03-08 at 1.0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8" y="1201938"/>
            <a:ext cx="5233856" cy="3913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Screen Shot 2015-03-08 at 1.10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29" y="2899832"/>
            <a:ext cx="5102071" cy="38205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83" y="6540500"/>
            <a:ext cx="294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credit: Midge </a:t>
            </a:r>
            <a:r>
              <a:rPr lang="en-US" dirty="0" err="1" smtClean="0"/>
              <a:t>Eliassen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0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What was the proxy used for ice-out in Lake Constance in the Middle Ages?</a:t>
            </a:r>
            <a:endParaRPr lang="en-US" sz="3600" dirty="0"/>
          </a:p>
        </p:txBody>
      </p:sp>
      <p:pic>
        <p:nvPicPr>
          <p:cNvPr id="6" name="Picture 5" descr="Screen Shot 2015-03-08 at 1.15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10" y="2444542"/>
            <a:ext cx="6451600" cy="307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3-08 at 1.15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5" y="0"/>
            <a:ext cx="633619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3226" y="6529917"/>
            <a:ext cx="294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Magnuson et al. 2000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Why are changes in ice-off dates important to the biology of the lake?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466078" y="3729615"/>
            <a:ext cx="3107185" cy="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24110" y="5287647"/>
            <a:ext cx="4385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229" y="3112618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Abundance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7957" y="5450975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2381" y="2387365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Algae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49697" y="2387365"/>
            <a:ext cx="13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Zooplankton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824163" y="2748505"/>
            <a:ext cx="3176587" cy="1845522"/>
          </a:xfrm>
          <a:custGeom>
            <a:avLst/>
            <a:gdLst>
              <a:gd name="connsiteX0" fmla="*/ 0 w 3176587"/>
              <a:gd name="connsiteY0" fmla="*/ 1840623 h 1845522"/>
              <a:gd name="connsiteX1" fmla="*/ 138112 w 3176587"/>
              <a:gd name="connsiteY1" fmla="*/ 1845385 h 1845522"/>
              <a:gd name="connsiteX2" fmla="*/ 290512 w 3176587"/>
              <a:gd name="connsiteY2" fmla="*/ 1835860 h 1845522"/>
              <a:gd name="connsiteX3" fmla="*/ 347662 w 3176587"/>
              <a:gd name="connsiteY3" fmla="*/ 1797760 h 1845522"/>
              <a:gd name="connsiteX4" fmla="*/ 519112 w 3176587"/>
              <a:gd name="connsiteY4" fmla="*/ 1583448 h 1845522"/>
              <a:gd name="connsiteX5" fmla="*/ 623887 w 3176587"/>
              <a:gd name="connsiteY5" fmla="*/ 1121485 h 1845522"/>
              <a:gd name="connsiteX6" fmla="*/ 690562 w 3176587"/>
              <a:gd name="connsiteY6" fmla="*/ 407110 h 1845522"/>
              <a:gd name="connsiteX7" fmla="*/ 838200 w 3176587"/>
              <a:gd name="connsiteY7" fmla="*/ 64210 h 1845522"/>
              <a:gd name="connsiteX8" fmla="*/ 1147762 w 3176587"/>
              <a:gd name="connsiteY8" fmla="*/ 16585 h 1845522"/>
              <a:gd name="connsiteX9" fmla="*/ 1295400 w 3176587"/>
              <a:gd name="connsiteY9" fmla="*/ 259473 h 1845522"/>
              <a:gd name="connsiteX10" fmla="*/ 1328737 w 3176587"/>
              <a:gd name="connsiteY10" fmla="*/ 388060 h 1845522"/>
              <a:gd name="connsiteX11" fmla="*/ 1543050 w 3176587"/>
              <a:gd name="connsiteY11" fmla="*/ 1197685 h 1845522"/>
              <a:gd name="connsiteX12" fmla="*/ 1719262 w 3176587"/>
              <a:gd name="connsiteY12" fmla="*/ 1440573 h 1845522"/>
              <a:gd name="connsiteX13" fmla="*/ 2238375 w 3176587"/>
              <a:gd name="connsiteY13" fmla="*/ 1583448 h 1845522"/>
              <a:gd name="connsiteX14" fmla="*/ 2857500 w 3176587"/>
              <a:gd name="connsiteY14" fmla="*/ 1692985 h 1845522"/>
              <a:gd name="connsiteX15" fmla="*/ 3176587 w 3176587"/>
              <a:gd name="connsiteY15" fmla="*/ 1712035 h 184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76587" h="1845522">
                <a:moveTo>
                  <a:pt x="0" y="1840623"/>
                </a:moveTo>
                <a:cubicBezTo>
                  <a:pt x="44846" y="1843401"/>
                  <a:pt x="89693" y="1846179"/>
                  <a:pt x="138112" y="1845385"/>
                </a:cubicBezTo>
                <a:cubicBezTo>
                  <a:pt x="186531" y="1844591"/>
                  <a:pt x="255587" y="1843797"/>
                  <a:pt x="290512" y="1835860"/>
                </a:cubicBezTo>
                <a:cubicBezTo>
                  <a:pt x="325437" y="1827923"/>
                  <a:pt x="309562" y="1839828"/>
                  <a:pt x="347662" y="1797760"/>
                </a:cubicBezTo>
                <a:cubicBezTo>
                  <a:pt x="385762" y="1755692"/>
                  <a:pt x="473075" y="1696160"/>
                  <a:pt x="519112" y="1583448"/>
                </a:cubicBezTo>
                <a:cubicBezTo>
                  <a:pt x="565150" y="1470735"/>
                  <a:pt x="595312" y="1317541"/>
                  <a:pt x="623887" y="1121485"/>
                </a:cubicBezTo>
                <a:cubicBezTo>
                  <a:pt x="652462" y="925429"/>
                  <a:pt x="654843" y="583322"/>
                  <a:pt x="690562" y="407110"/>
                </a:cubicBezTo>
                <a:cubicBezTo>
                  <a:pt x="726281" y="230898"/>
                  <a:pt x="762000" y="129297"/>
                  <a:pt x="838200" y="64210"/>
                </a:cubicBezTo>
                <a:cubicBezTo>
                  <a:pt x="914400" y="-878"/>
                  <a:pt x="1071562" y="-15959"/>
                  <a:pt x="1147762" y="16585"/>
                </a:cubicBezTo>
                <a:cubicBezTo>
                  <a:pt x="1223962" y="49129"/>
                  <a:pt x="1265238" y="197561"/>
                  <a:pt x="1295400" y="259473"/>
                </a:cubicBezTo>
                <a:cubicBezTo>
                  <a:pt x="1325562" y="321385"/>
                  <a:pt x="1287462" y="231692"/>
                  <a:pt x="1328737" y="388060"/>
                </a:cubicBezTo>
                <a:cubicBezTo>
                  <a:pt x="1370012" y="544428"/>
                  <a:pt x="1477963" y="1022266"/>
                  <a:pt x="1543050" y="1197685"/>
                </a:cubicBezTo>
                <a:cubicBezTo>
                  <a:pt x="1608138" y="1373104"/>
                  <a:pt x="1603375" y="1376279"/>
                  <a:pt x="1719262" y="1440573"/>
                </a:cubicBezTo>
                <a:cubicBezTo>
                  <a:pt x="1835149" y="1504867"/>
                  <a:pt x="2048669" y="1541379"/>
                  <a:pt x="2238375" y="1583448"/>
                </a:cubicBezTo>
                <a:cubicBezTo>
                  <a:pt x="2428081" y="1625517"/>
                  <a:pt x="2701131" y="1671554"/>
                  <a:pt x="2857500" y="1692985"/>
                </a:cubicBezTo>
                <a:cubicBezTo>
                  <a:pt x="3013869" y="1714416"/>
                  <a:pt x="3095228" y="1713225"/>
                  <a:pt x="3176587" y="171203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281236" y="2729457"/>
            <a:ext cx="3176587" cy="1864569"/>
          </a:xfrm>
          <a:custGeom>
            <a:avLst/>
            <a:gdLst>
              <a:gd name="connsiteX0" fmla="*/ 0 w 3176587"/>
              <a:gd name="connsiteY0" fmla="*/ 1840623 h 1845522"/>
              <a:gd name="connsiteX1" fmla="*/ 138112 w 3176587"/>
              <a:gd name="connsiteY1" fmla="*/ 1845385 h 1845522"/>
              <a:gd name="connsiteX2" fmla="*/ 290512 w 3176587"/>
              <a:gd name="connsiteY2" fmla="*/ 1835860 h 1845522"/>
              <a:gd name="connsiteX3" fmla="*/ 347662 w 3176587"/>
              <a:gd name="connsiteY3" fmla="*/ 1797760 h 1845522"/>
              <a:gd name="connsiteX4" fmla="*/ 519112 w 3176587"/>
              <a:gd name="connsiteY4" fmla="*/ 1583448 h 1845522"/>
              <a:gd name="connsiteX5" fmla="*/ 623887 w 3176587"/>
              <a:gd name="connsiteY5" fmla="*/ 1121485 h 1845522"/>
              <a:gd name="connsiteX6" fmla="*/ 690562 w 3176587"/>
              <a:gd name="connsiteY6" fmla="*/ 407110 h 1845522"/>
              <a:gd name="connsiteX7" fmla="*/ 838200 w 3176587"/>
              <a:gd name="connsiteY7" fmla="*/ 64210 h 1845522"/>
              <a:gd name="connsiteX8" fmla="*/ 1147762 w 3176587"/>
              <a:gd name="connsiteY8" fmla="*/ 16585 h 1845522"/>
              <a:gd name="connsiteX9" fmla="*/ 1295400 w 3176587"/>
              <a:gd name="connsiteY9" fmla="*/ 259473 h 1845522"/>
              <a:gd name="connsiteX10" fmla="*/ 1328737 w 3176587"/>
              <a:gd name="connsiteY10" fmla="*/ 388060 h 1845522"/>
              <a:gd name="connsiteX11" fmla="*/ 1543050 w 3176587"/>
              <a:gd name="connsiteY11" fmla="*/ 1197685 h 1845522"/>
              <a:gd name="connsiteX12" fmla="*/ 1719262 w 3176587"/>
              <a:gd name="connsiteY12" fmla="*/ 1440573 h 1845522"/>
              <a:gd name="connsiteX13" fmla="*/ 2238375 w 3176587"/>
              <a:gd name="connsiteY13" fmla="*/ 1583448 h 1845522"/>
              <a:gd name="connsiteX14" fmla="*/ 2857500 w 3176587"/>
              <a:gd name="connsiteY14" fmla="*/ 1692985 h 1845522"/>
              <a:gd name="connsiteX15" fmla="*/ 3176587 w 3176587"/>
              <a:gd name="connsiteY15" fmla="*/ 1712035 h 184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76587" h="1845522">
                <a:moveTo>
                  <a:pt x="0" y="1840623"/>
                </a:moveTo>
                <a:cubicBezTo>
                  <a:pt x="44846" y="1843401"/>
                  <a:pt x="89693" y="1846179"/>
                  <a:pt x="138112" y="1845385"/>
                </a:cubicBezTo>
                <a:cubicBezTo>
                  <a:pt x="186531" y="1844591"/>
                  <a:pt x="255587" y="1843797"/>
                  <a:pt x="290512" y="1835860"/>
                </a:cubicBezTo>
                <a:cubicBezTo>
                  <a:pt x="325437" y="1827923"/>
                  <a:pt x="309562" y="1839828"/>
                  <a:pt x="347662" y="1797760"/>
                </a:cubicBezTo>
                <a:cubicBezTo>
                  <a:pt x="385762" y="1755692"/>
                  <a:pt x="473075" y="1696160"/>
                  <a:pt x="519112" y="1583448"/>
                </a:cubicBezTo>
                <a:cubicBezTo>
                  <a:pt x="565150" y="1470735"/>
                  <a:pt x="595312" y="1317541"/>
                  <a:pt x="623887" y="1121485"/>
                </a:cubicBezTo>
                <a:cubicBezTo>
                  <a:pt x="652462" y="925429"/>
                  <a:pt x="654843" y="583322"/>
                  <a:pt x="690562" y="407110"/>
                </a:cubicBezTo>
                <a:cubicBezTo>
                  <a:pt x="726281" y="230898"/>
                  <a:pt x="762000" y="129297"/>
                  <a:pt x="838200" y="64210"/>
                </a:cubicBezTo>
                <a:cubicBezTo>
                  <a:pt x="914400" y="-878"/>
                  <a:pt x="1071562" y="-15959"/>
                  <a:pt x="1147762" y="16585"/>
                </a:cubicBezTo>
                <a:cubicBezTo>
                  <a:pt x="1223962" y="49129"/>
                  <a:pt x="1265238" y="197561"/>
                  <a:pt x="1295400" y="259473"/>
                </a:cubicBezTo>
                <a:cubicBezTo>
                  <a:pt x="1325562" y="321385"/>
                  <a:pt x="1287462" y="231692"/>
                  <a:pt x="1328737" y="388060"/>
                </a:cubicBezTo>
                <a:cubicBezTo>
                  <a:pt x="1370012" y="544428"/>
                  <a:pt x="1477963" y="1022266"/>
                  <a:pt x="1543050" y="1197685"/>
                </a:cubicBezTo>
                <a:cubicBezTo>
                  <a:pt x="1608138" y="1373104"/>
                  <a:pt x="1603375" y="1376279"/>
                  <a:pt x="1719262" y="1440573"/>
                </a:cubicBezTo>
                <a:cubicBezTo>
                  <a:pt x="1835149" y="1504867"/>
                  <a:pt x="2048669" y="1541379"/>
                  <a:pt x="2238375" y="1583448"/>
                </a:cubicBezTo>
                <a:cubicBezTo>
                  <a:pt x="2428081" y="1625517"/>
                  <a:pt x="2701131" y="1671554"/>
                  <a:pt x="2857500" y="1692985"/>
                </a:cubicBezTo>
                <a:cubicBezTo>
                  <a:pt x="3013869" y="1714416"/>
                  <a:pt x="3095228" y="1713225"/>
                  <a:pt x="3176587" y="1712035"/>
                </a:cubicBez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Why are changes in ice-off dates important to the biology of the lake?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466078" y="3729615"/>
            <a:ext cx="3107185" cy="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24110" y="5287647"/>
            <a:ext cx="4385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229" y="3112618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Abundance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7957" y="5450975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2381" y="2387365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Algae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49697" y="2387365"/>
            <a:ext cx="13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Zooplankton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3379098" y="2245900"/>
            <a:ext cx="965377" cy="17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2391" y="1740745"/>
            <a:ext cx="244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Clearwater phase 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2824163" y="2748505"/>
            <a:ext cx="3176587" cy="1845522"/>
          </a:xfrm>
          <a:custGeom>
            <a:avLst/>
            <a:gdLst>
              <a:gd name="connsiteX0" fmla="*/ 0 w 3176587"/>
              <a:gd name="connsiteY0" fmla="*/ 1840623 h 1845522"/>
              <a:gd name="connsiteX1" fmla="*/ 138112 w 3176587"/>
              <a:gd name="connsiteY1" fmla="*/ 1845385 h 1845522"/>
              <a:gd name="connsiteX2" fmla="*/ 290512 w 3176587"/>
              <a:gd name="connsiteY2" fmla="*/ 1835860 h 1845522"/>
              <a:gd name="connsiteX3" fmla="*/ 347662 w 3176587"/>
              <a:gd name="connsiteY3" fmla="*/ 1797760 h 1845522"/>
              <a:gd name="connsiteX4" fmla="*/ 519112 w 3176587"/>
              <a:gd name="connsiteY4" fmla="*/ 1583448 h 1845522"/>
              <a:gd name="connsiteX5" fmla="*/ 623887 w 3176587"/>
              <a:gd name="connsiteY5" fmla="*/ 1121485 h 1845522"/>
              <a:gd name="connsiteX6" fmla="*/ 690562 w 3176587"/>
              <a:gd name="connsiteY6" fmla="*/ 407110 h 1845522"/>
              <a:gd name="connsiteX7" fmla="*/ 838200 w 3176587"/>
              <a:gd name="connsiteY7" fmla="*/ 64210 h 1845522"/>
              <a:gd name="connsiteX8" fmla="*/ 1147762 w 3176587"/>
              <a:gd name="connsiteY8" fmla="*/ 16585 h 1845522"/>
              <a:gd name="connsiteX9" fmla="*/ 1295400 w 3176587"/>
              <a:gd name="connsiteY9" fmla="*/ 259473 h 1845522"/>
              <a:gd name="connsiteX10" fmla="*/ 1328737 w 3176587"/>
              <a:gd name="connsiteY10" fmla="*/ 388060 h 1845522"/>
              <a:gd name="connsiteX11" fmla="*/ 1543050 w 3176587"/>
              <a:gd name="connsiteY11" fmla="*/ 1197685 h 1845522"/>
              <a:gd name="connsiteX12" fmla="*/ 1719262 w 3176587"/>
              <a:gd name="connsiteY12" fmla="*/ 1440573 h 1845522"/>
              <a:gd name="connsiteX13" fmla="*/ 2238375 w 3176587"/>
              <a:gd name="connsiteY13" fmla="*/ 1583448 h 1845522"/>
              <a:gd name="connsiteX14" fmla="*/ 2857500 w 3176587"/>
              <a:gd name="connsiteY14" fmla="*/ 1692985 h 1845522"/>
              <a:gd name="connsiteX15" fmla="*/ 3176587 w 3176587"/>
              <a:gd name="connsiteY15" fmla="*/ 1712035 h 184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76587" h="1845522">
                <a:moveTo>
                  <a:pt x="0" y="1840623"/>
                </a:moveTo>
                <a:cubicBezTo>
                  <a:pt x="44846" y="1843401"/>
                  <a:pt x="89693" y="1846179"/>
                  <a:pt x="138112" y="1845385"/>
                </a:cubicBezTo>
                <a:cubicBezTo>
                  <a:pt x="186531" y="1844591"/>
                  <a:pt x="255587" y="1843797"/>
                  <a:pt x="290512" y="1835860"/>
                </a:cubicBezTo>
                <a:cubicBezTo>
                  <a:pt x="325437" y="1827923"/>
                  <a:pt x="309562" y="1839828"/>
                  <a:pt x="347662" y="1797760"/>
                </a:cubicBezTo>
                <a:cubicBezTo>
                  <a:pt x="385762" y="1755692"/>
                  <a:pt x="473075" y="1696160"/>
                  <a:pt x="519112" y="1583448"/>
                </a:cubicBezTo>
                <a:cubicBezTo>
                  <a:pt x="565150" y="1470735"/>
                  <a:pt x="595312" y="1317541"/>
                  <a:pt x="623887" y="1121485"/>
                </a:cubicBezTo>
                <a:cubicBezTo>
                  <a:pt x="652462" y="925429"/>
                  <a:pt x="654843" y="583322"/>
                  <a:pt x="690562" y="407110"/>
                </a:cubicBezTo>
                <a:cubicBezTo>
                  <a:pt x="726281" y="230898"/>
                  <a:pt x="762000" y="129297"/>
                  <a:pt x="838200" y="64210"/>
                </a:cubicBezTo>
                <a:cubicBezTo>
                  <a:pt x="914400" y="-878"/>
                  <a:pt x="1071562" y="-15959"/>
                  <a:pt x="1147762" y="16585"/>
                </a:cubicBezTo>
                <a:cubicBezTo>
                  <a:pt x="1223962" y="49129"/>
                  <a:pt x="1265238" y="197561"/>
                  <a:pt x="1295400" y="259473"/>
                </a:cubicBezTo>
                <a:cubicBezTo>
                  <a:pt x="1325562" y="321385"/>
                  <a:pt x="1287462" y="231692"/>
                  <a:pt x="1328737" y="388060"/>
                </a:cubicBezTo>
                <a:cubicBezTo>
                  <a:pt x="1370012" y="544428"/>
                  <a:pt x="1477963" y="1022266"/>
                  <a:pt x="1543050" y="1197685"/>
                </a:cubicBezTo>
                <a:cubicBezTo>
                  <a:pt x="1608138" y="1373104"/>
                  <a:pt x="1603375" y="1376279"/>
                  <a:pt x="1719262" y="1440573"/>
                </a:cubicBezTo>
                <a:cubicBezTo>
                  <a:pt x="1835149" y="1504867"/>
                  <a:pt x="2048669" y="1541379"/>
                  <a:pt x="2238375" y="1583448"/>
                </a:cubicBezTo>
                <a:cubicBezTo>
                  <a:pt x="2428081" y="1625517"/>
                  <a:pt x="2701131" y="1671554"/>
                  <a:pt x="2857500" y="1692985"/>
                </a:cubicBezTo>
                <a:cubicBezTo>
                  <a:pt x="3013869" y="1714416"/>
                  <a:pt x="3095228" y="1713225"/>
                  <a:pt x="3176587" y="171203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281236" y="2729457"/>
            <a:ext cx="3176587" cy="1864569"/>
          </a:xfrm>
          <a:custGeom>
            <a:avLst/>
            <a:gdLst>
              <a:gd name="connsiteX0" fmla="*/ 0 w 3176587"/>
              <a:gd name="connsiteY0" fmla="*/ 1840623 h 1845522"/>
              <a:gd name="connsiteX1" fmla="*/ 138112 w 3176587"/>
              <a:gd name="connsiteY1" fmla="*/ 1845385 h 1845522"/>
              <a:gd name="connsiteX2" fmla="*/ 290512 w 3176587"/>
              <a:gd name="connsiteY2" fmla="*/ 1835860 h 1845522"/>
              <a:gd name="connsiteX3" fmla="*/ 347662 w 3176587"/>
              <a:gd name="connsiteY3" fmla="*/ 1797760 h 1845522"/>
              <a:gd name="connsiteX4" fmla="*/ 519112 w 3176587"/>
              <a:gd name="connsiteY4" fmla="*/ 1583448 h 1845522"/>
              <a:gd name="connsiteX5" fmla="*/ 623887 w 3176587"/>
              <a:gd name="connsiteY5" fmla="*/ 1121485 h 1845522"/>
              <a:gd name="connsiteX6" fmla="*/ 690562 w 3176587"/>
              <a:gd name="connsiteY6" fmla="*/ 407110 h 1845522"/>
              <a:gd name="connsiteX7" fmla="*/ 838200 w 3176587"/>
              <a:gd name="connsiteY7" fmla="*/ 64210 h 1845522"/>
              <a:gd name="connsiteX8" fmla="*/ 1147762 w 3176587"/>
              <a:gd name="connsiteY8" fmla="*/ 16585 h 1845522"/>
              <a:gd name="connsiteX9" fmla="*/ 1295400 w 3176587"/>
              <a:gd name="connsiteY9" fmla="*/ 259473 h 1845522"/>
              <a:gd name="connsiteX10" fmla="*/ 1328737 w 3176587"/>
              <a:gd name="connsiteY10" fmla="*/ 388060 h 1845522"/>
              <a:gd name="connsiteX11" fmla="*/ 1543050 w 3176587"/>
              <a:gd name="connsiteY11" fmla="*/ 1197685 h 1845522"/>
              <a:gd name="connsiteX12" fmla="*/ 1719262 w 3176587"/>
              <a:gd name="connsiteY12" fmla="*/ 1440573 h 1845522"/>
              <a:gd name="connsiteX13" fmla="*/ 2238375 w 3176587"/>
              <a:gd name="connsiteY13" fmla="*/ 1583448 h 1845522"/>
              <a:gd name="connsiteX14" fmla="*/ 2857500 w 3176587"/>
              <a:gd name="connsiteY14" fmla="*/ 1692985 h 1845522"/>
              <a:gd name="connsiteX15" fmla="*/ 3176587 w 3176587"/>
              <a:gd name="connsiteY15" fmla="*/ 1712035 h 184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76587" h="1845522">
                <a:moveTo>
                  <a:pt x="0" y="1840623"/>
                </a:moveTo>
                <a:cubicBezTo>
                  <a:pt x="44846" y="1843401"/>
                  <a:pt x="89693" y="1846179"/>
                  <a:pt x="138112" y="1845385"/>
                </a:cubicBezTo>
                <a:cubicBezTo>
                  <a:pt x="186531" y="1844591"/>
                  <a:pt x="255587" y="1843797"/>
                  <a:pt x="290512" y="1835860"/>
                </a:cubicBezTo>
                <a:cubicBezTo>
                  <a:pt x="325437" y="1827923"/>
                  <a:pt x="309562" y="1839828"/>
                  <a:pt x="347662" y="1797760"/>
                </a:cubicBezTo>
                <a:cubicBezTo>
                  <a:pt x="385762" y="1755692"/>
                  <a:pt x="473075" y="1696160"/>
                  <a:pt x="519112" y="1583448"/>
                </a:cubicBezTo>
                <a:cubicBezTo>
                  <a:pt x="565150" y="1470735"/>
                  <a:pt x="595312" y="1317541"/>
                  <a:pt x="623887" y="1121485"/>
                </a:cubicBezTo>
                <a:cubicBezTo>
                  <a:pt x="652462" y="925429"/>
                  <a:pt x="654843" y="583322"/>
                  <a:pt x="690562" y="407110"/>
                </a:cubicBezTo>
                <a:cubicBezTo>
                  <a:pt x="726281" y="230898"/>
                  <a:pt x="762000" y="129297"/>
                  <a:pt x="838200" y="64210"/>
                </a:cubicBezTo>
                <a:cubicBezTo>
                  <a:pt x="914400" y="-878"/>
                  <a:pt x="1071562" y="-15959"/>
                  <a:pt x="1147762" y="16585"/>
                </a:cubicBezTo>
                <a:cubicBezTo>
                  <a:pt x="1223962" y="49129"/>
                  <a:pt x="1265238" y="197561"/>
                  <a:pt x="1295400" y="259473"/>
                </a:cubicBezTo>
                <a:cubicBezTo>
                  <a:pt x="1325562" y="321385"/>
                  <a:pt x="1287462" y="231692"/>
                  <a:pt x="1328737" y="388060"/>
                </a:cubicBezTo>
                <a:cubicBezTo>
                  <a:pt x="1370012" y="544428"/>
                  <a:pt x="1477963" y="1022266"/>
                  <a:pt x="1543050" y="1197685"/>
                </a:cubicBezTo>
                <a:cubicBezTo>
                  <a:pt x="1608138" y="1373104"/>
                  <a:pt x="1603375" y="1376279"/>
                  <a:pt x="1719262" y="1440573"/>
                </a:cubicBezTo>
                <a:cubicBezTo>
                  <a:pt x="1835149" y="1504867"/>
                  <a:pt x="2048669" y="1541379"/>
                  <a:pt x="2238375" y="1583448"/>
                </a:cubicBezTo>
                <a:cubicBezTo>
                  <a:pt x="2428081" y="1625517"/>
                  <a:pt x="2701131" y="1671554"/>
                  <a:pt x="2857500" y="1692985"/>
                </a:cubicBezTo>
                <a:cubicBezTo>
                  <a:pt x="3013869" y="1714416"/>
                  <a:pt x="3095228" y="1713225"/>
                  <a:pt x="3176587" y="1712035"/>
                </a:cubicBez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Why are changes in ice-off dates important to the biology of the lake?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466078" y="3729615"/>
            <a:ext cx="3107185" cy="8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24110" y="5287647"/>
            <a:ext cx="4385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229" y="3112618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Abundance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7957" y="5450975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2381" y="2387365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Algae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9825" y="2387365"/>
            <a:ext cx="1392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Zooplankton respond to photoperiod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3379098" y="2245900"/>
            <a:ext cx="965377" cy="17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2391" y="1740745"/>
            <a:ext cx="244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Clearwater phase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19646" y="1813033"/>
            <a:ext cx="136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respond to temperature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6728" y="5891587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Predict what is going to happen with climate change!</a:t>
            </a:r>
            <a:endParaRPr lang="en-US" sz="2800" dirty="0"/>
          </a:p>
        </p:txBody>
      </p:sp>
      <p:sp>
        <p:nvSpPr>
          <p:cNvPr id="17" name="Freeform 16"/>
          <p:cNvSpPr/>
          <p:nvPr/>
        </p:nvSpPr>
        <p:spPr>
          <a:xfrm>
            <a:off x="2824163" y="2748505"/>
            <a:ext cx="3176587" cy="1845522"/>
          </a:xfrm>
          <a:custGeom>
            <a:avLst/>
            <a:gdLst>
              <a:gd name="connsiteX0" fmla="*/ 0 w 3176587"/>
              <a:gd name="connsiteY0" fmla="*/ 1840623 h 1845522"/>
              <a:gd name="connsiteX1" fmla="*/ 138112 w 3176587"/>
              <a:gd name="connsiteY1" fmla="*/ 1845385 h 1845522"/>
              <a:gd name="connsiteX2" fmla="*/ 290512 w 3176587"/>
              <a:gd name="connsiteY2" fmla="*/ 1835860 h 1845522"/>
              <a:gd name="connsiteX3" fmla="*/ 347662 w 3176587"/>
              <a:gd name="connsiteY3" fmla="*/ 1797760 h 1845522"/>
              <a:gd name="connsiteX4" fmla="*/ 519112 w 3176587"/>
              <a:gd name="connsiteY4" fmla="*/ 1583448 h 1845522"/>
              <a:gd name="connsiteX5" fmla="*/ 623887 w 3176587"/>
              <a:gd name="connsiteY5" fmla="*/ 1121485 h 1845522"/>
              <a:gd name="connsiteX6" fmla="*/ 690562 w 3176587"/>
              <a:gd name="connsiteY6" fmla="*/ 407110 h 1845522"/>
              <a:gd name="connsiteX7" fmla="*/ 838200 w 3176587"/>
              <a:gd name="connsiteY7" fmla="*/ 64210 h 1845522"/>
              <a:gd name="connsiteX8" fmla="*/ 1147762 w 3176587"/>
              <a:gd name="connsiteY8" fmla="*/ 16585 h 1845522"/>
              <a:gd name="connsiteX9" fmla="*/ 1295400 w 3176587"/>
              <a:gd name="connsiteY9" fmla="*/ 259473 h 1845522"/>
              <a:gd name="connsiteX10" fmla="*/ 1328737 w 3176587"/>
              <a:gd name="connsiteY10" fmla="*/ 388060 h 1845522"/>
              <a:gd name="connsiteX11" fmla="*/ 1543050 w 3176587"/>
              <a:gd name="connsiteY11" fmla="*/ 1197685 h 1845522"/>
              <a:gd name="connsiteX12" fmla="*/ 1719262 w 3176587"/>
              <a:gd name="connsiteY12" fmla="*/ 1440573 h 1845522"/>
              <a:gd name="connsiteX13" fmla="*/ 2238375 w 3176587"/>
              <a:gd name="connsiteY13" fmla="*/ 1583448 h 1845522"/>
              <a:gd name="connsiteX14" fmla="*/ 2857500 w 3176587"/>
              <a:gd name="connsiteY14" fmla="*/ 1692985 h 1845522"/>
              <a:gd name="connsiteX15" fmla="*/ 3176587 w 3176587"/>
              <a:gd name="connsiteY15" fmla="*/ 1712035 h 184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76587" h="1845522">
                <a:moveTo>
                  <a:pt x="0" y="1840623"/>
                </a:moveTo>
                <a:cubicBezTo>
                  <a:pt x="44846" y="1843401"/>
                  <a:pt x="89693" y="1846179"/>
                  <a:pt x="138112" y="1845385"/>
                </a:cubicBezTo>
                <a:cubicBezTo>
                  <a:pt x="186531" y="1844591"/>
                  <a:pt x="255587" y="1843797"/>
                  <a:pt x="290512" y="1835860"/>
                </a:cubicBezTo>
                <a:cubicBezTo>
                  <a:pt x="325437" y="1827923"/>
                  <a:pt x="309562" y="1839828"/>
                  <a:pt x="347662" y="1797760"/>
                </a:cubicBezTo>
                <a:cubicBezTo>
                  <a:pt x="385762" y="1755692"/>
                  <a:pt x="473075" y="1696160"/>
                  <a:pt x="519112" y="1583448"/>
                </a:cubicBezTo>
                <a:cubicBezTo>
                  <a:pt x="565150" y="1470735"/>
                  <a:pt x="595312" y="1317541"/>
                  <a:pt x="623887" y="1121485"/>
                </a:cubicBezTo>
                <a:cubicBezTo>
                  <a:pt x="652462" y="925429"/>
                  <a:pt x="654843" y="583322"/>
                  <a:pt x="690562" y="407110"/>
                </a:cubicBezTo>
                <a:cubicBezTo>
                  <a:pt x="726281" y="230898"/>
                  <a:pt x="762000" y="129297"/>
                  <a:pt x="838200" y="64210"/>
                </a:cubicBezTo>
                <a:cubicBezTo>
                  <a:pt x="914400" y="-878"/>
                  <a:pt x="1071562" y="-15959"/>
                  <a:pt x="1147762" y="16585"/>
                </a:cubicBezTo>
                <a:cubicBezTo>
                  <a:pt x="1223962" y="49129"/>
                  <a:pt x="1265238" y="197561"/>
                  <a:pt x="1295400" y="259473"/>
                </a:cubicBezTo>
                <a:cubicBezTo>
                  <a:pt x="1325562" y="321385"/>
                  <a:pt x="1287462" y="231692"/>
                  <a:pt x="1328737" y="388060"/>
                </a:cubicBezTo>
                <a:cubicBezTo>
                  <a:pt x="1370012" y="544428"/>
                  <a:pt x="1477963" y="1022266"/>
                  <a:pt x="1543050" y="1197685"/>
                </a:cubicBezTo>
                <a:cubicBezTo>
                  <a:pt x="1608138" y="1373104"/>
                  <a:pt x="1603375" y="1376279"/>
                  <a:pt x="1719262" y="1440573"/>
                </a:cubicBezTo>
                <a:cubicBezTo>
                  <a:pt x="1835149" y="1504867"/>
                  <a:pt x="2048669" y="1541379"/>
                  <a:pt x="2238375" y="1583448"/>
                </a:cubicBezTo>
                <a:cubicBezTo>
                  <a:pt x="2428081" y="1625517"/>
                  <a:pt x="2701131" y="1671554"/>
                  <a:pt x="2857500" y="1692985"/>
                </a:cubicBezTo>
                <a:cubicBezTo>
                  <a:pt x="3013869" y="1714416"/>
                  <a:pt x="3095228" y="1713225"/>
                  <a:pt x="3176587" y="171203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281236" y="2729457"/>
            <a:ext cx="3176587" cy="1864569"/>
          </a:xfrm>
          <a:custGeom>
            <a:avLst/>
            <a:gdLst>
              <a:gd name="connsiteX0" fmla="*/ 0 w 3176587"/>
              <a:gd name="connsiteY0" fmla="*/ 1840623 h 1845522"/>
              <a:gd name="connsiteX1" fmla="*/ 138112 w 3176587"/>
              <a:gd name="connsiteY1" fmla="*/ 1845385 h 1845522"/>
              <a:gd name="connsiteX2" fmla="*/ 290512 w 3176587"/>
              <a:gd name="connsiteY2" fmla="*/ 1835860 h 1845522"/>
              <a:gd name="connsiteX3" fmla="*/ 347662 w 3176587"/>
              <a:gd name="connsiteY3" fmla="*/ 1797760 h 1845522"/>
              <a:gd name="connsiteX4" fmla="*/ 519112 w 3176587"/>
              <a:gd name="connsiteY4" fmla="*/ 1583448 h 1845522"/>
              <a:gd name="connsiteX5" fmla="*/ 623887 w 3176587"/>
              <a:gd name="connsiteY5" fmla="*/ 1121485 h 1845522"/>
              <a:gd name="connsiteX6" fmla="*/ 690562 w 3176587"/>
              <a:gd name="connsiteY6" fmla="*/ 407110 h 1845522"/>
              <a:gd name="connsiteX7" fmla="*/ 838200 w 3176587"/>
              <a:gd name="connsiteY7" fmla="*/ 64210 h 1845522"/>
              <a:gd name="connsiteX8" fmla="*/ 1147762 w 3176587"/>
              <a:gd name="connsiteY8" fmla="*/ 16585 h 1845522"/>
              <a:gd name="connsiteX9" fmla="*/ 1295400 w 3176587"/>
              <a:gd name="connsiteY9" fmla="*/ 259473 h 1845522"/>
              <a:gd name="connsiteX10" fmla="*/ 1328737 w 3176587"/>
              <a:gd name="connsiteY10" fmla="*/ 388060 h 1845522"/>
              <a:gd name="connsiteX11" fmla="*/ 1543050 w 3176587"/>
              <a:gd name="connsiteY11" fmla="*/ 1197685 h 1845522"/>
              <a:gd name="connsiteX12" fmla="*/ 1719262 w 3176587"/>
              <a:gd name="connsiteY12" fmla="*/ 1440573 h 1845522"/>
              <a:gd name="connsiteX13" fmla="*/ 2238375 w 3176587"/>
              <a:gd name="connsiteY13" fmla="*/ 1583448 h 1845522"/>
              <a:gd name="connsiteX14" fmla="*/ 2857500 w 3176587"/>
              <a:gd name="connsiteY14" fmla="*/ 1692985 h 1845522"/>
              <a:gd name="connsiteX15" fmla="*/ 3176587 w 3176587"/>
              <a:gd name="connsiteY15" fmla="*/ 1712035 h 184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76587" h="1845522">
                <a:moveTo>
                  <a:pt x="0" y="1840623"/>
                </a:moveTo>
                <a:cubicBezTo>
                  <a:pt x="44846" y="1843401"/>
                  <a:pt x="89693" y="1846179"/>
                  <a:pt x="138112" y="1845385"/>
                </a:cubicBezTo>
                <a:cubicBezTo>
                  <a:pt x="186531" y="1844591"/>
                  <a:pt x="255587" y="1843797"/>
                  <a:pt x="290512" y="1835860"/>
                </a:cubicBezTo>
                <a:cubicBezTo>
                  <a:pt x="325437" y="1827923"/>
                  <a:pt x="309562" y="1839828"/>
                  <a:pt x="347662" y="1797760"/>
                </a:cubicBezTo>
                <a:cubicBezTo>
                  <a:pt x="385762" y="1755692"/>
                  <a:pt x="473075" y="1696160"/>
                  <a:pt x="519112" y="1583448"/>
                </a:cubicBezTo>
                <a:cubicBezTo>
                  <a:pt x="565150" y="1470735"/>
                  <a:pt x="595312" y="1317541"/>
                  <a:pt x="623887" y="1121485"/>
                </a:cubicBezTo>
                <a:cubicBezTo>
                  <a:pt x="652462" y="925429"/>
                  <a:pt x="654843" y="583322"/>
                  <a:pt x="690562" y="407110"/>
                </a:cubicBezTo>
                <a:cubicBezTo>
                  <a:pt x="726281" y="230898"/>
                  <a:pt x="762000" y="129297"/>
                  <a:pt x="838200" y="64210"/>
                </a:cubicBezTo>
                <a:cubicBezTo>
                  <a:pt x="914400" y="-878"/>
                  <a:pt x="1071562" y="-15959"/>
                  <a:pt x="1147762" y="16585"/>
                </a:cubicBezTo>
                <a:cubicBezTo>
                  <a:pt x="1223962" y="49129"/>
                  <a:pt x="1265238" y="197561"/>
                  <a:pt x="1295400" y="259473"/>
                </a:cubicBezTo>
                <a:cubicBezTo>
                  <a:pt x="1325562" y="321385"/>
                  <a:pt x="1287462" y="231692"/>
                  <a:pt x="1328737" y="388060"/>
                </a:cubicBezTo>
                <a:cubicBezTo>
                  <a:pt x="1370012" y="544428"/>
                  <a:pt x="1477963" y="1022266"/>
                  <a:pt x="1543050" y="1197685"/>
                </a:cubicBezTo>
                <a:cubicBezTo>
                  <a:pt x="1608138" y="1373104"/>
                  <a:pt x="1603375" y="1376279"/>
                  <a:pt x="1719262" y="1440573"/>
                </a:cubicBezTo>
                <a:cubicBezTo>
                  <a:pt x="1835149" y="1504867"/>
                  <a:pt x="2048669" y="1541379"/>
                  <a:pt x="2238375" y="1583448"/>
                </a:cubicBezTo>
                <a:cubicBezTo>
                  <a:pt x="2428081" y="1625517"/>
                  <a:pt x="2701131" y="1671554"/>
                  <a:pt x="2857500" y="1692985"/>
                </a:cubicBezTo>
                <a:cubicBezTo>
                  <a:pt x="3013869" y="1714416"/>
                  <a:pt x="3095228" y="1713225"/>
                  <a:pt x="3176587" y="1712035"/>
                </a:cubicBez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557</Words>
  <Application>Microsoft Office PowerPoint</Application>
  <PresentationFormat>On-screen Show (4:3)</PresentationFormat>
  <Paragraphs>143</Paragraphs>
  <Slides>26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Macintosh HD:Users:cayelan:Documents:Limnology 2010:Lab#3- Lake ice-off:HeatHandout.docx!OLE_LINK1</vt:lpstr>
      <vt:lpstr>Project EDDIE: Lake Ice Phenology</vt:lpstr>
      <vt:lpstr>What is ice-off, anyway?</vt:lpstr>
      <vt:lpstr>PowerPoint Presentation</vt:lpstr>
      <vt:lpstr>Ice candles</vt:lpstr>
      <vt:lpstr>What was the proxy used for ice-out in Lake Constance in the Middle Ages?</vt:lpstr>
      <vt:lpstr>PowerPoint Presentation</vt:lpstr>
      <vt:lpstr>Why are changes in ice-off dates important to the biology of the lake?</vt:lpstr>
      <vt:lpstr>Why are changes in ice-off dates important to the biology of the lake?</vt:lpstr>
      <vt:lpstr>Why are changes in ice-off dates important to the biology of the lake?</vt:lpstr>
      <vt:lpstr>Why are changes in ice-off dates important to the biology of the lake?</vt:lpstr>
      <vt:lpstr>PowerPoint Presentation</vt:lpstr>
      <vt:lpstr>Lake Sunapee, New Hampshire, dataset</vt:lpstr>
      <vt:lpstr>Graphing Sunapee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Graphing Sunapee dataset</vt:lpstr>
      <vt:lpstr>What’s our ice-off day?</vt:lpstr>
      <vt:lpstr>Class activity</vt:lpstr>
      <vt:lpstr>Lake Metadata</vt:lpstr>
      <vt:lpstr>Mirror Lake, New Hampshire</vt:lpstr>
      <vt:lpstr>Homework Table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Cayelan Carey</dc:creator>
  <cp:lastModifiedBy>Kate Edler</cp:lastModifiedBy>
  <cp:revision>30</cp:revision>
  <dcterms:created xsi:type="dcterms:W3CDTF">2010-02-18T14:02:58Z</dcterms:created>
  <dcterms:modified xsi:type="dcterms:W3CDTF">2015-10-07T10:10:22Z</dcterms:modified>
</cp:coreProperties>
</file>